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2" r:id="rId4"/>
    <p:sldMasterId id="2147483655" r:id="rId5"/>
    <p:sldMasterId id="2147483919" r:id="rId6"/>
  </p:sldMasterIdLst>
  <p:notesMasterIdLst>
    <p:notesMasterId r:id="rId36"/>
  </p:notesMasterIdLst>
  <p:handoutMasterIdLst>
    <p:handoutMasterId r:id="rId37"/>
  </p:handoutMasterIdLst>
  <p:sldIdLst>
    <p:sldId id="256" r:id="rId7"/>
    <p:sldId id="658" r:id="rId8"/>
    <p:sldId id="354" r:id="rId9"/>
    <p:sldId id="603" r:id="rId10"/>
    <p:sldId id="659" r:id="rId11"/>
    <p:sldId id="598" r:id="rId12"/>
    <p:sldId id="655" r:id="rId13"/>
    <p:sldId id="661" r:id="rId14"/>
    <p:sldId id="660" r:id="rId15"/>
    <p:sldId id="602" r:id="rId16"/>
    <p:sldId id="638" r:id="rId17"/>
    <p:sldId id="637" r:id="rId18"/>
    <p:sldId id="635" r:id="rId19"/>
    <p:sldId id="636" r:id="rId20"/>
    <p:sldId id="353" r:id="rId21"/>
    <p:sldId id="634" r:id="rId22"/>
    <p:sldId id="652" r:id="rId23"/>
    <p:sldId id="641" r:id="rId24"/>
    <p:sldId id="653" r:id="rId25"/>
    <p:sldId id="625" r:id="rId26"/>
    <p:sldId id="626" r:id="rId27"/>
    <p:sldId id="579" r:id="rId28"/>
    <p:sldId id="649" r:id="rId29"/>
    <p:sldId id="572" r:id="rId30"/>
    <p:sldId id="629" r:id="rId31"/>
    <p:sldId id="662" r:id="rId32"/>
    <p:sldId id="656" r:id="rId33"/>
    <p:sldId id="594" r:id="rId34"/>
    <p:sldId id="595" r:id="rId35"/>
  </p:sldIdLst>
  <p:sldSz cx="9144000" cy="6858000" type="overhead"/>
  <p:notesSz cx="6858000" cy="9926638"/>
  <p:defaultTextStyle>
    <a:defPPr>
      <a:defRPr lang="de-DE"/>
    </a:defPPr>
    <a:lvl1pPr algn="l" rtl="0" fontAlgn="base">
      <a:lnSpc>
        <a:spcPts val="2600"/>
      </a:lnSpc>
      <a:spcBef>
        <a:spcPts val="1000"/>
      </a:spcBef>
      <a:spcAft>
        <a:spcPct val="0"/>
      </a:spcAft>
      <a:buClr>
        <a:schemeClr val="bg2"/>
      </a:buClr>
      <a:defRPr sz="20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lnSpc>
        <a:spcPts val="2600"/>
      </a:lnSpc>
      <a:spcBef>
        <a:spcPts val="1000"/>
      </a:spcBef>
      <a:spcAft>
        <a:spcPct val="0"/>
      </a:spcAft>
      <a:buClr>
        <a:schemeClr val="bg2"/>
      </a:buClr>
      <a:defRPr sz="20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lnSpc>
        <a:spcPts val="2600"/>
      </a:lnSpc>
      <a:spcBef>
        <a:spcPts val="1000"/>
      </a:spcBef>
      <a:spcAft>
        <a:spcPct val="0"/>
      </a:spcAft>
      <a:buClr>
        <a:schemeClr val="bg2"/>
      </a:buClr>
      <a:defRPr sz="20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lnSpc>
        <a:spcPts val="2600"/>
      </a:lnSpc>
      <a:spcBef>
        <a:spcPts val="1000"/>
      </a:spcBef>
      <a:spcAft>
        <a:spcPct val="0"/>
      </a:spcAft>
      <a:buClr>
        <a:schemeClr val="bg2"/>
      </a:buClr>
      <a:defRPr sz="20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lnSpc>
        <a:spcPts val="2600"/>
      </a:lnSpc>
      <a:spcBef>
        <a:spcPts val="1000"/>
      </a:spcBef>
      <a:spcAft>
        <a:spcPct val="0"/>
      </a:spcAft>
      <a:buClr>
        <a:schemeClr val="bg2"/>
      </a:buClr>
      <a:defRPr sz="20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6E"/>
    <a:srgbClr val="CEFFFF"/>
    <a:srgbClr val="000066"/>
    <a:srgbClr val="003399"/>
    <a:srgbClr val="99CCFF"/>
    <a:srgbClr val="DDDDDD"/>
    <a:srgbClr val="C0C0C0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69" autoAdjust="0"/>
    <p:restoredTop sz="81851" autoAdjust="0"/>
  </p:normalViewPr>
  <p:slideViewPr>
    <p:cSldViewPr>
      <p:cViewPr varScale="1">
        <p:scale>
          <a:sx n="107" d="100"/>
          <a:sy n="107" d="100"/>
        </p:scale>
        <p:origin x="1860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30" d="100"/>
          <a:sy n="130" d="100"/>
        </p:scale>
        <p:origin x="-2898" y="-252"/>
      </p:cViewPr>
      <p:guideLst>
        <p:guide orient="horz" pos="3126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061" cy="4962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de-AT" dirty="0" smtClean="0"/>
              <a:t>Springler / CIFE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198056694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3202" y="0"/>
            <a:ext cx="2974149" cy="496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300" tIns="0" rIns="19300" bIns="0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lnSpc>
                <a:spcPct val="100000"/>
              </a:lnSpc>
              <a:spcBef>
                <a:spcPct val="0"/>
              </a:spcBef>
              <a:buClrTx/>
              <a:defRPr sz="1000" b="0" i="1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 altLang="de-DE" smtClean="0"/>
              <a:t>Lecture 1 Regional Economics and Uneven Development</a:t>
            </a:r>
            <a:endParaRPr lang="de-DE" altLang="de-DE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853" y="0"/>
            <a:ext cx="2975750" cy="496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300" tIns="0" rIns="19300" bIns="0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lnSpc>
                <a:spcPct val="100000"/>
              </a:lnSpc>
              <a:spcBef>
                <a:spcPct val="0"/>
              </a:spcBef>
              <a:buClrTx/>
              <a:defRPr sz="1000" b="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481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62025" y="754063"/>
            <a:ext cx="4940300" cy="37068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507" y="4714955"/>
            <a:ext cx="5027384" cy="4468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79" tIns="46640" rIns="93279" bIns="466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noProof="0" smtClean="0"/>
              <a:t>Klicken Sie, um die Formate des Vorlagentextes zu bearbeiten</a:t>
            </a:r>
          </a:p>
          <a:p>
            <a:pPr lvl="1"/>
            <a:r>
              <a:rPr lang="de-DE" altLang="de-DE" noProof="0" smtClean="0"/>
              <a:t>Zweite Ebene</a:t>
            </a:r>
          </a:p>
          <a:p>
            <a:pPr lvl="2"/>
            <a:r>
              <a:rPr lang="de-DE" altLang="de-DE" noProof="0" smtClean="0"/>
              <a:t>Dritte Ebene</a:t>
            </a:r>
          </a:p>
          <a:p>
            <a:pPr lvl="3"/>
            <a:r>
              <a:rPr lang="de-DE" altLang="de-DE" noProof="0" smtClean="0"/>
              <a:t>Vierte Ebene</a:t>
            </a:r>
          </a:p>
          <a:p>
            <a:pPr lvl="4"/>
            <a:r>
              <a:rPr lang="de-DE" altLang="de-DE" noProof="0" smtClean="0"/>
              <a:t>Fünfte Ebene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-3202" y="9429910"/>
            <a:ext cx="2974149" cy="496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300" tIns="0" rIns="19300" bIns="0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lnSpc>
                <a:spcPct val="100000"/>
              </a:lnSpc>
              <a:spcBef>
                <a:spcPct val="0"/>
              </a:spcBef>
              <a:buClrTx/>
              <a:defRPr sz="1000" b="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853" y="9429910"/>
            <a:ext cx="2975750" cy="496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300" tIns="0" rIns="19300" bIns="0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lnSpc>
                <a:spcPct val="100000"/>
              </a:lnSpc>
              <a:spcBef>
                <a:spcPct val="0"/>
              </a:spcBef>
              <a:buClrTx/>
              <a:defRPr sz="1000" b="0" i="1">
                <a:latin typeface="Times New Roman" pitchFamily="18" charset="0"/>
              </a:defRPr>
            </a:lvl1pPr>
          </a:lstStyle>
          <a:p>
            <a:pPr>
              <a:defRPr/>
            </a:pPr>
            <a:fld id="{5DBEFA07-7AB6-49D4-8072-8C09E2BE3443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76829237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9550837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de-DE" smtClean="0"/>
              <a:t>Lecture 1 Regional Economics and Uneven Development</a:t>
            </a:r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5327804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9029840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349" name="Rectangle 1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331788" y="2636838"/>
            <a:ext cx="7197725" cy="2519362"/>
          </a:xfrm>
        </p:spPr>
        <p:txBody>
          <a:bodyPr/>
          <a:lstStyle>
            <a:lvl1pPr marL="0" indent="0">
              <a:spcBef>
                <a:spcPct val="0"/>
              </a:spcBef>
              <a:buFontTx/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de-DE"/>
              <a:t>Subheadline, 20pt Arial normal, Zeilenabstand 26</a:t>
            </a:r>
          </a:p>
          <a:p>
            <a:r>
              <a:rPr lang="de-DE" altLang="de-DE"/>
              <a:t>Anmerkungen: Arial 16 pt, </a:t>
            </a:r>
            <a:br>
              <a:rPr lang="de-DE" altLang="de-DE"/>
            </a:br>
            <a:r>
              <a:rPr lang="de-DE" altLang="de-DE"/>
              <a:t>Zeilenabstand: 20 pt</a:t>
            </a:r>
            <a:endParaRPr lang="de-DE"/>
          </a:p>
          <a:p>
            <a:endParaRPr lang="de-DE"/>
          </a:p>
        </p:txBody>
      </p:sp>
      <p:sp>
        <p:nvSpPr>
          <p:cNvPr id="1294352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331788" y="2159000"/>
            <a:ext cx="7197725" cy="479425"/>
          </a:xfrm>
        </p:spPr>
        <p:txBody>
          <a:bodyPr/>
          <a:lstStyle>
            <a:lvl1pPr>
              <a:lnSpc>
                <a:spcPts val="32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/>
              <a:t>Titel 32pt, Arial boldEuropeanisation of Member States Polities and Politics</a:t>
            </a:r>
          </a:p>
        </p:txBody>
      </p:sp>
    </p:spTree>
    <p:extLst>
      <p:ext uri="{BB962C8B-B14F-4D97-AF65-F5344CB8AC3E}">
        <p14:creationId xmlns:p14="http://schemas.microsoft.com/office/powerpoint/2010/main" val="68342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de-DE"/>
              <a:t>Folie </a:t>
            </a:r>
            <a:fld id="{34C63561-1B91-43FF-83A8-69715256A520}" type="slidenum">
              <a:rPr lang="de-DE"/>
              <a:pPr>
                <a:defRPr/>
              </a:pPr>
              <a:t>‹Nr.›</a:t>
            </a:fld>
            <a:endParaRPr lang="de-DE"/>
          </a:p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4521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de-DE"/>
              <a:t>Folie </a:t>
            </a:r>
            <a:fld id="{063187C6-0A1A-49F2-8BD0-E6903716EE94}" type="slidenum">
              <a:rPr lang="de-DE"/>
              <a:pPr>
                <a:defRPr/>
              </a:pPr>
              <a:t>‹Nr.›</a:t>
            </a:fld>
            <a:endParaRPr lang="de-DE"/>
          </a:p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1668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31788" y="1438275"/>
            <a:ext cx="4038600" cy="4678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22788" y="1438275"/>
            <a:ext cx="4038600" cy="4678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de-DE"/>
              <a:t>Folie </a:t>
            </a:r>
            <a:fld id="{FA7EC1DF-1664-49D1-A18B-F31DE1DBAEB2}" type="slidenum">
              <a:rPr lang="de-DE"/>
              <a:pPr>
                <a:defRPr/>
              </a:pPr>
              <a:t>‹Nr.›</a:t>
            </a:fld>
            <a:endParaRPr lang="de-DE"/>
          </a:p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2388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de-DE"/>
              <a:t>Folie </a:t>
            </a:r>
            <a:fld id="{411E037C-9D12-4587-B2AD-5D815E645DB0}" type="slidenum">
              <a:rPr lang="de-DE"/>
              <a:pPr>
                <a:defRPr/>
              </a:pPr>
              <a:t>‹Nr.›</a:t>
            </a:fld>
            <a:endParaRPr lang="de-DE"/>
          </a:p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8440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de-DE"/>
              <a:t>Folie </a:t>
            </a:r>
            <a:fld id="{5C4AD7A8-3DB1-4194-A887-098C3FC239D7}" type="slidenum">
              <a:rPr lang="de-DE"/>
              <a:pPr>
                <a:defRPr/>
              </a:pPr>
              <a:t>‹Nr.›</a:t>
            </a:fld>
            <a:endParaRPr lang="de-DE"/>
          </a:p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5543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de-DE"/>
              <a:t>Folie </a:t>
            </a:r>
            <a:fld id="{71DE3E46-2CEE-4F6F-A246-21B1560CAF3F}" type="slidenum">
              <a:rPr lang="de-DE"/>
              <a:pPr>
                <a:defRPr/>
              </a:pPr>
              <a:t>‹Nr.›</a:t>
            </a:fld>
            <a:endParaRPr lang="de-DE"/>
          </a:p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8282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de-DE"/>
              <a:t>Folie </a:t>
            </a:r>
            <a:fld id="{8764B72B-1601-4CBE-A31D-DC1EE9E30624}" type="slidenum">
              <a:rPr lang="de-DE"/>
              <a:pPr>
                <a:defRPr/>
              </a:pPr>
              <a:t>‹Nr.›</a:t>
            </a:fld>
            <a:endParaRPr lang="de-DE"/>
          </a:p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2919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AT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de-DE"/>
              <a:t>Folie </a:t>
            </a:r>
            <a:fld id="{C091BE65-7F9D-4D72-9A1B-87D35B75937D}" type="slidenum">
              <a:rPr lang="de-DE"/>
              <a:pPr>
                <a:defRPr/>
              </a:pPr>
              <a:t>‹Nr.›</a:t>
            </a:fld>
            <a:endParaRPr lang="de-DE"/>
          </a:p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5267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de-DE"/>
              <a:t>Folie </a:t>
            </a:r>
            <a:fld id="{9F5622E5-ADDB-4243-AA7E-C14C20250167}" type="slidenum">
              <a:rPr lang="de-DE"/>
              <a:pPr>
                <a:defRPr/>
              </a:pPr>
              <a:t>‹Nr.›</a:t>
            </a:fld>
            <a:endParaRPr lang="de-DE"/>
          </a:p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1599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03988" y="179388"/>
            <a:ext cx="2057400" cy="593725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31788" y="179388"/>
            <a:ext cx="6019800" cy="5937250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de-DE"/>
              <a:t>Folie </a:t>
            </a:r>
            <a:fld id="{BC776EBF-296F-4FD6-B625-F3597BE0A45A}" type="slidenum">
              <a:rPr lang="de-DE"/>
              <a:pPr>
                <a:defRPr/>
              </a:pPr>
              <a:t>‹Nr.›</a:t>
            </a:fld>
            <a:endParaRPr lang="de-DE"/>
          </a:p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16705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27511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082158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2772781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31788" y="2636838"/>
            <a:ext cx="3522662" cy="1800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006850" y="2636838"/>
            <a:ext cx="3522663" cy="1800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868116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100751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91809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57190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5044741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AT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2837173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829138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5730875" y="2159000"/>
            <a:ext cx="1798638" cy="227806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31788" y="2159000"/>
            <a:ext cx="5246687" cy="2278063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125931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Tuesday, January 28,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‹Nr.›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Tuesday, January 28,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Tuesday, January 28,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‹Nr.›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Tuesday, January 28, 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Tuesday, January 28, 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Folie </a:t>
            </a:r>
            <a:fld id="{E7E04CA6-923B-4B57-9CB5-F2D70A37CA58}" type="slidenum">
              <a:rPr lang="de-DE" smtClean="0"/>
              <a:pPr>
                <a:defRPr/>
              </a:pPr>
              <a:t>‹Nr.›</a:t>
            </a:fld>
            <a:endParaRPr lang="de-DE" smtClean="0"/>
          </a:p>
          <a:p>
            <a:pPr>
              <a:defRPr/>
            </a:pPr>
            <a:endParaRPr lang="de-DE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Tuesday, January 28, 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Folie </a:t>
            </a:r>
            <a:fld id="{E7E04CA6-923B-4B57-9CB5-F2D70A37CA58}" type="slidenum">
              <a:rPr lang="de-DE" smtClean="0"/>
              <a:pPr>
                <a:defRPr/>
              </a:pPr>
              <a:t>‹Nr.›</a:t>
            </a:fld>
            <a:endParaRPr lang="de-DE" smtClean="0"/>
          </a:p>
          <a:p>
            <a:pPr>
              <a:defRPr/>
            </a:pP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Tuesday, January 28, 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Tuesday, January 28, 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Folie </a:t>
            </a:r>
            <a:fld id="{E7E04CA6-923B-4B57-9CB5-F2D70A37CA58}" type="slidenum">
              <a:rPr lang="de-DE" smtClean="0"/>
              <a:pPr>
                <a:defRPr/>
              </a:pPr>
              <a:t>‹Nr.›</a:t>
            </a:fld>
            <a:endParaRPr lang="de-DE" smtClean="0"/>
          </a:p>
          <a:p>
            <a:pPr>
              <a:defRPr/>
            </a:pPr>
            <a:endParaRPr lang="de-DE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Tuesday, January 28, 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Tuesday, January 28,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Folie </a:t>
            </a:r>
            <a:fld id="{E7E04CA6-923B-4B57-9CB5-F2D70A37CA58}" type="slidenum">
              <a:rPr lang="de-DE" smtClean="0"/>
              <a:pPr>
                <a:defRPr/>
              </a:pPr>
              <a:t>‹Nr.›</a:t>
            </a:fld>
            <a:endParaRPr lang="de-DE" smtClean="0"/>
          </a:p>
          <a:p>
            <a:pPr>
              <a:defRPr/>
            </a:pP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Tuesday, January 28,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Folie </a:t>
            </a:r>
            <a:fld id="{E7E04CA6-923B-4B57-9CB5-F2D70A37CA58}" type="slidenum">
              <a:rPr lang="de-DE" smtClean="0"/>
              <a:pPr>
                <a:defRPr/>
              </a:pPr>
              <a:t>‹Nr.›</a:t>
            </a:fld>
            <a:endParaRPr lang="de-DE" smtClean="0"/>
          </a:p>
          <a:p>
            <a:pPr>
              <a:defRPr/>
            </a:pP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331788" y="179388"/>
            <a:ext cx="57562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Kapitelüberschrift 24pt Arial bold</a:t>
            </a:r>
            <a:br>
              <a:rPr lang="de-DE" smtClean="0"/>
            </a:br>
            <a:r>
              <a:rPr lang="de-DE" smtClean="0"/>
              <a:t>Zeilenabstand 28pt</a:t>
            </a:r>
          </a:p>
        </p:txBody>
      </p:sp>
      <p:sp>
        <p:nvSpPr>
          <p:cNvPr id="102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331788" y="1438275"/>
            <a:ext cx="8229600" cy="467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 durch klicken bearbeiten</a:t>
            </a:r>
          </a:p>
          <a:p>
            <a:pPr lvl="1"/>
            <a:r>
              <a:rPr lang="de-DE" smtClean="0"/>
              <a:t>20pt Arial, Zeilenabstand 26pt, vor einem Absatz 10pt</a:t>
            </a:r>
          </a:p>
          <a:p>
            <a:pPr lvl="2"/>
            <a:r>
              <a:rPr lang="de-DE" smtClean="0"/>
              <a:t>Aufzählungspunkte alle grau</a:t>
            </a:r>
          </a:p>
          <a:p>
            <a:pPr lvl="3"/>
            <a:r>
              <a:rPr lang="de-DE" smtClean="0"/>
              <a:t>Schrift schwarz oder blau, normal oder bold</a:t>
            </a:r>
          </a:p>
        </p:txBody>
      </p:sp>
      <p:sp>
        <p:nvSpPr>
          <p:cNvPr id="1293329" name="Rectangle 1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42988" y="6477000"/>
            <a:ext cx="6265862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100000"/>
              </a:lnSpc>
              <a:spcBef>
                <a:spcPct val="0"/>
              </a:spcBef>
              <a:buClrTx/>
              <a:defRPr sz="10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93330" name="Rectangle 1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58775" y="6477000"/>
            <a:ext cx="684213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buClrTx/>
              <a:defRPr sz="1000" b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de-DE"/>
              <a:t>Folie </a:t>
            </a:r>
            <a:fld id="{A9265465-419A-4796-9CF3-62EA37F6AEFA}" type="slidenum">
              <a:rPr lang="de-DE"/>
              <a:pPr>
                <a:defRPr/>
              </a:pPr>
              <a:t>‹Nr.›</a:t>
            </a:fld>
            <a:endParaRPr lang="de-DE"/>
          </a:p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lnSpc>
          <a:spcPts val="2800"/>
        </a:lnSpc>
        <a:spcBef>
          <a:spcPct val="0"/>
        </a:spcBef>
        <a:spcAft>
          <a:spcPct val="0"/>
        </a:spcAft>
        <a:defRPr sz="2400" b="1">
          <a:solidFill>
            <a:srgbClr val="000066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2800"/>
        </a:lnSpc>
        <a:spcBef>
          <a:spcPct val="0"/>
        </a:spcBef>
        <a:spcAft>
          <a:spcPct val="0"/>
        </a:spcAft>
        <a:defRPr sz="2400" b="1">
          <a:solidFill>
            <a:srgbClr val="000066"/>
          </a:solidFill>
          <a:latin typeface="Arial" charset="0"/>
        </a:defRPr>
      </a:lvl2pPr>
      <a:lvl3pPr algn="l" rtl="0" eaLnBrk="0" fontAlgn="base" hangingPunct="0">
        <a:lnSpc>
          <a:spcPts val="2800"/>
        </a:lnSpc>
        <a:spcBef>
          <a:spcPct val="0"/>
        </a:spcBef>
        <a:spcAft>
          <a:spcPct val="0"/>
        </a:spcAft>
        <a:defRPr sz="2400" b="1">
          <a:solidFill>
            <a:srgbClr val="000066"/>
          </a:solidFill>
          <a:latin typeface="Arial" charset="0"/>
        </a:defRPr>
      </a:lvl3pPr>
      <a:lvl4pPr algn="l" rtl="0" eaLnBrk="0" fontAlgn="base" hangingPunct="0">
        <a:lnSpc>
          <a:spcPts val="2800"/>
        </a:lnSpc>
        <a:spcBef>
          <a:spcPct val="0"/>
        </a:spcBef>
        <a:spcAft>
          <a:spcPct val="0"/>
        </a:spcAft>
        <a:defRPr sz="2400" b="1">
          <a:solidFill>
            <a:srgbClr val="000066"/>
          </a:solidFill>
          <a:latin typeface="Arial" charset="0"/>
        </a:defRPr>
      </a:lvl4pPr>
      <a:lvl5pPr algn="l" rtl="0" eaLnBrk="0" fontAlgn="base" hangingPunct="0">
        <a:lnSpc>
          <a:spcPts val="2800"/>
        </a:lnSpc>
        <a:spcBef>
          <a:spcPct val="0"/>
        </a:spcBef>
        <a:spcAft>
          <a:spcPct val="0"/>
        </a:spcAft>
        <a:defRPr sz="2400" b="1">
          <a:solidFill>
            <a:srgbClr val="000066"/>
          </a:solidFill>
          <a:latin typeface="Arial" charset="0"/>
        </a:defRPr>
      </a:lvl5pPr>
      <a:lvl6pPr marL="457200" algn="l" rtl="0" fontAlgn="base">
        <a:lnSpc>
          <a:spcPts val="2800"/>
        </a:lnSpc>
        <a:spcBef>
          <a:spcPct val="0"/>
        </a:spcBef>
        <a:spcAft>
          <a:spcPct val="0"/>
        </a:spcAft>
        <a:defRPr sz="2400" b="1">
          <a:solidFill>
            <a:srgbClr val="000066"/>
          </a:solidFill>
          <a:latin typeface="Arial" charset="0"/>
        </a:defRPr>
      </a:lvl6pPr>
      <a:lvl7pPr marL="914400" algn="l" rtl="0" fontAlgn="base">
        <a:lnSpc>
          <a:spcPts val="2800"/>
        </a:lnSpc>
        <a:spcBef>
          <a:spcPct val="0"/>
        </a:spcBef>
        <a:spcAft>
          <a:spcPct val="0"/>
        </a:spcAft>
        <a:defRPr sz="2400" b="1">
          <a:solidFill>
            <a:srgbClr val="000066"/>
          </a:solidFill>
          <a:latin typeface="Arial" charset="0"/>
        </a:defRPr>
      </a:lvl7pPr>
      <a:lvl8pPr marL="1371600" algn="l" rtl="0" fontAlgn="base">
        <a:lnSpc>
          <a:spcPts val="2800"/>
        </a:lnSpc>
        <a:spcBef>
          <a:spcPct val="0"/>
        </a:spcBef>
        <a:spcAft>
          <a:spcPct val="0"/>
        </a:spcAft>
        <a:defRPr sz="2400" b="1">
          <a:solidFill>
            <a:srgbClr val="000066"/>
          </a:solidFill>
          <a:latin typeface="Arial" charset="0"/>
        </a:defRPr>
      </a:lvl8pPr>
      <a:lvl9pPr marL="1828800" algn="l" rtl="0" fontAlgn="base">
        <a:lnSpc>
          <a:spcPts val="2800"/>
        </a:lnSpc>
        <a:spcBef>
          <a:spcPct val="0"/>
        </a:spcBef>
        <a:spcAft>
          <a:spcPct val="0"/>
        </a:spcAft>
        <a:defRPr sz="2400" b="1">
          <a:solidFill>
            <a:srgbClr val="000066"/>
          </a:solidFill>
          <a:latin typeface="Arial" charset="0"/>
        </a:defRPr>
      </a:lvl9pPr>
    </p:titleStyle>
    <p:bodyStyle>
      <a:lvl1pPr marL="182563" indent="-182563" algn="l" rtl="0" eaLnBrk="0" fontAlgn="base" hangingPunct="0">
        <a:lnSpc>
          <a:spcPts val="2600"/>
        </a:lnSpc>
        <a:spcBef>
          <a:spcPts val="1000"/>
        </a:spcBef>
        <a:spcAft>
          <a:spcPct val="0"/>
        </a:spcAft>
        <a:buClr>
          <a:schemeClr val="bg2"/>
        </a:buClr>
        <a:buChar char="•"/>
        <a:defRPr sz="2000" b="1">
          <a:solidFill>
            <a:srgbClr val="000066"/>
          </a:solidFill>
          <a:latin typeface="+mn-lt"/>
          <a:ea typeface="+mn-ea"/>
          <a:cs typeface="+mn-cs"/>
        </a:defRPr>
      </a:lvl1pPr>
      <a:lvl2pPr marL="533400" indent="-168275" algn="l" rtl="0" eaLnBrk="0" fontAlgn="base" hangingPunct="0">
        <a:lnSpc>
          <a:spcPts val="2600"/>
        </a:lnSpc>
        <a:spcBef>
          <a:spcPts val="1000"/>
        </a:spcBef>
        <a:spcAft>
          <a:spcPct val="0"/>
        </a:spcAft>
        <a:buClr>
          <a:schemeClr val="bg2"/>
        </a:buClr>
        <a:buChar char="•"/>
        <a:defRPr sz="2000">
          <a:solidFill>
            <a:schemeClr val="tx1"/>
          </a:solidFill>
          <a:latin typeface="+mn-lt"/>
        </a:defRPr>
      </a:lvl2pPr>
      <a:lvl3pPr marL="898525" indent="-182563" algn="l" rtl="0" eaLnBrk="0" fontAlgn="base" hangingPunct="0">
        <a:lnSpc>
          <a:spcPts val="2600"/>
        </a:lnSpc>
        <a:spcBef>
          <a:spcPts val="1000"/>
        </a:spcBef>
        <a:spcAft>
          <a:spcPct val="0"/>
        </a:spcAft>
        <a:buClr>
          <a:schemeClr val="bg2"/>
        </a:buClr>
        <a:buChar char="•"/>
        <a:defRPr sz="2000">
          <a:solidFill>
            <a:schemeClr val="tx1"/>
          </a:solidFill>
          <a:latin typeface="+mn-lt"/>
        </a:defRPr>
      </a:lvl3pPr>
      <a:lvl4pPr marL="1249363" indent="-166688" algn="l" rtl="0" eaLnBrk="0" fontAlgn="base" hangingPunct="0">
        <a:lnSpc>
          <a:spcPts val="2600"/>
        </a:lnSpc>
        <a:spcBef>
          <a:spcPts val="1000"/>
        </a:spcBef>
        <a:spcAft>
          <a:spcPct val="0"/>
        </a:spcAft>
        <a:buClr>
          <a:schemeClr val="bg2"/>
        </a:buClr>
        <a:buChar char="•"/>
        <a:defRPr sz="2000">
          <a:solidFill>
            <a:schemeClr val="tx1"/>
          </a:solidFill>
          <a:latin typeface="+mn-lt"/>
        </a:defRPr>
      </a:lvl4pPr>
      <a:lvl5pPr marL="202565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defRPr>
          <a:solidFill>
            <a:schemeClr val="tx1"/>
          </a:solidFill>
          <a:latin typeface="+mn-lt"/>
        </a:defRPr>
      </a:lvl5pPr>
      <a:lvl6pPr marL="2482850" indent="-228600" algn="l" rtl="0" fontAlgn="base">
        <a:lnSpc>
          <a:spcPct val="90000"/>
        </a:lnSpc>
        <a:spcBef>
          <a:spcPct val="30000"/>
        </a:spcBef>
        <a:spcAft>
          <a:spcPct val="0"/>
        </a:spcAft>
        <a:defRPr>
          <a:solidFill>
            <a:schemeClr val="tx1"/>
          </a:solidFill>
          <a:latin typeface="+mn-lt"/>
        </a:defRPr>
      </a:lvl6pPr>
      <a:lvl7pPr marL="2940050" indent="-228600" algn="l" rtl="0" fontAlgn="base">
        <a:lnSpc>
          <a:spcPct val="90000"/>
        </a:lnSpc>
        <a:spcBef>
          <a:spcPct val="30000"/>
        </a:spcBef>
        <a:spcAft>
          <a:spcPct val="0"/>
        </a:spcAft>
        <a:defRPr>
          <a:solidFill>
            <a:schemeClr val="tx1"/>
          </a:solidFill>
          <a:latin typeface="+mn-lt"/>
        </a:defRPr>
      </a:lvl7pPr>
      <a:lvl8pPr marL="3397250" indent="-228600" algn="l" rtl="0" fontAlgn="base">
        <a:lnSpc>
          <a:spcPct val="90000"/>
        </a:lnSpc>
        <a:spcBef>
          <a:spcPct val="30000"/>
        </a:spcBef>
        <a:spcAft>
          <a:spcPct val="0"/>
        </a:spcAft>
        <a:defRPr>
          <a:solidFill>
            <a:schemeClr val="tx1"/>
          </a:solidFill>
          <a:latin typeface="+mn-lt"/>
        </a:defRPr>
      </a:lvl8pPr>
      <a:lvl9pPr marL="3854450" indent="-228600" algn="l" rtl="0" fontAlgn="base">
        <a:lnSpc>
          <a:spcPct val="90000"/>
        </a:lnSpc>
        <a:spcBef>
          <a:spcPct val="30000"/>
        </a:spcBef>
        <a:spcAft>
          <a:spcPct val="0"/>
        </a:spcAft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31788" y="2159000"/>
            <a:ext cx="7197725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Kapiteltitel, 32pt Arial bold</a:t>
            </a:r>
          </a:p>
        </p:txBody>
      </p:sp>
      <p:sp>
        <p:nvSpPr>
          <p:cNvPr id="205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31788" y="2636838"/>
            <a:ext cx="719772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Subheadline, 20pt Arial normal, Zeilenabstand 26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lnSpc>
          <a:spcPts val="28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28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2pPr>
      <a:lvl3pPr algn="l" rtl="0" eaLnBrk="0" fontAlgn="base" hangingPunct="0">
        <a:lnSpc>
          <a:spcPts val="28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3pPr>
      <a:lvl4pPr algn="l" rtl="0" eaLnBrk="0" fontAlgn="base" hangingPunct="0">
        <a:lnSpc>
          <a:spcPts val="28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4pPr>
      <a:lvl5pPr algn="l" rtl="0" eaLnBrk="0" fontAlgn="base" hangingPunct="0">
        <a:lnSpc>
          <a:spcPts val="28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5pPr>
      <a:lvl6pPr marL="457200" algn="l" rtl="0" fontAlgn="base">
        <a:lnSpc>
          <a:spcPts val="28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6pPr>
      <a:lvl7pPr marL="914400" algn="l" rtl="0" fontAlgn="base">
        <a:lnSpc>
          <a:spcPts val="28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7pPr>
      <a:lvl8pPr marL="1371600" algn="l" rtl="0" fontAlgn="base">
        <a:lnSpc>
          <a:spcPts val="28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8pPr>
      <a:lvl9pPr marL="1828800" algn="l" rtl="0" fontAlgn="base">
        <a:lnSpc>
          <a:spcPts val="28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9pPr>
    </p:titleStyle>
    <p:bodyStyle>
      <a:lvl1pPr marL="174625" indent="-174625" algn="l" rtl="0" eaLnBrk="0" fontAlgn="base" hangingPunct="0">
        <a:lnSpc>
          <a:spcPts val="2600"/>
        </a:lnSpc>
        <a:spcBef>
          <a:spcPts val="1000"/>
        </a:spcBef>
        <a:spcAft>
          <a:spcPct val="0"/>
        </a:spcAft>
        <a:buClr>
          <a:schemeClr val="bg2"/>
        </a:buClr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531813" indent="-174625" algn="l" rtl="0" eaLnBrk="0" fontAlgn="base" hangingPunct="0">
        <a:lnSpc>
          <a:spcPts val="2600"/>
        </a:lnSpc>
        <a:spcBef>
          <a:spcPts val="1000"/>
        </a:spcBef>
        <a:spcAft>
          <a:spcPct val="0"/>
        </a:spcAft>
        <a:buClr>
          <a:schemeClr val="bg2"/>
        </a:buClr>
        <a:buChar char="•"/>
        <a:defRPr sz="2000">
          <a:solidFill>
            <a:schemeClr val="tx1"/>
          </a:solidFill>
          <a:latin typeface="+mn-lt"/>
        </a:defRPr>
      </a:lvl2pPr>
      <a:lvl3pPr marL="898525" indent="-187325" algn="l" rtl="0" eaLnBrk="0" fontAlgn="base" hangingPunct="0">
        <a:lnSpc>
          <a:spcPts val="2600"/>
        </a:lnSpc>
        <a:spcBef>
          <a:spcPts val="1000"/>
        </a:spcBef>
        <a:spcAft>
          <a:spcPct val="0"/>
        </a:spcAft>
        <a:buClr>
          <a:schemeClr val="bg2"/>
        </a:buClr>
        <a:buChar char="•"/>
        <a:defRPr sz="2000">
          <a:solidFill>
            <a:schemeClr val="tx1"/>
          </a:solidFill>
          <a:latin typeface="+mn-lt"/>
        </a:defRPr>
      </a:lvl3pPr>
      <a:lvl4pPr marL="1252538" indent="-174625" algn="l" rtl="0" eaLnBrk="0" fontAlgn="base" hangingPunct="0">
        <a:lnSpc>
          <a:spcPts val="2600"/>
        </a:lnSpc>
        <a:spcBef>
          <a:spcPts val="1000"/>
        </a:spcBef>
        <a:spcAft>
          <a:spcPct val="0"/>
        </a:spcAft>
        <a:buClr>
          <a:schemeClr val="bg2"/>
        </a:buClr>
        <a:buChar char="•"/>
        <a:defRPr sz="2000">
          <a:solidFill>
            <a:schemeClr val="tx1"/>
          </a:solidFill>
          <a:latin typeface="+mn-lt"/>
        </a:defRPr>
      </a:lvl4pPr>
      <a:lvl5pPr marL="202565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defRPr>
          <a:solidFill>
            <a:schemeClr val="tx1"/>
          </a:solidFill>
          <a:latin typeface="+mn-lt"/>
        </a:defRPr>
      </a:lvl5pPr>
      <a:lvl6pPr marL="2482850" indent="-228600" algn="l" rtl="0" fontAlgn="base">
        <a:lnSpc>
          <a:spcPct val="90000"/>
        </a:lnSpc>
        <a:spcBef>
          <a:spcPct val="30000"/>
        </a:spcBef>
        <a:spcAft>
          <a:spcPct val="0"/>
        </a:spcAft>
        <a:defRPr>
          <a:solidFill>
            <a:schemeClr val="tx1"/>
          </a:solidFill>
          <a:latin typeface="+mn-lt"/>
        </a:defRPr>
      </a:lvl6pPr>
      <a:lvl7pPr marL="2940050" indent="-228600" algn="l" rtl="0" fontAlgn="base">
        <a:lnSpc>
          <a:spcPct val="90000"/>
        </a:lnSpc>
        <a:spcBef>
          <a:spcPct val="30000"/>
        </a:spcBef>
        <a:spcAft>
          <a:spcPct val="0"/>
        </a:spcAft>
        <a:defRPr>
          <a:solidFill>
            <a:schemeClr val="tx1"/>
          </a:solidFill>
          <a:latin typeface="+mn-lt"/>
        </a:defRPr>
      </a:lvl7pPr>
      <a:lvl8pPr marL="3397250" indent="-228600" algn="l" rtl="0" fontAlgn="base">
        <a:lnSpc>
          <a:spcPct val="90000"/>
        </a:lnSpc>
        <a:spcBef>
          <a:spcPct val="30000"/>
        </a:spcBef>
        <a:spcAft>
          <a:spcPct val="0"/>
        </a:spcAft>
        <a:defRPr>
          <a:solidFill>
            <a:schemeClr val="tx1"/>
          </a:solidFill>
          <a:latin typeface="+mn-lt"/>
        </a:defRPr>
      </a:lvl8pPr>
      <a:lvl9pPr marL="3854450" indent="-228600" algn="l" rtl="0" fontAlgn="base">
        <a:lnSpc>
          <a:spcPct val="90000"/>
        </a:lnSpc>
        <a:spcBef>
          <a:spcPct val="30000"/>
        </a:spcBef>
        <a:spcAft>
          <a:spcPct val="0"/>
        </a:spcAft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Tuesday, January 28, 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de-DE" smtClean="0"/>
              <a:t>Folie </a:t>
            </a:r>
            <a:fld id="{A9265465-419A-4796-9CF3-62EA37F6AEFA}" type="slidenum">
              <a:rPr lang="de-DE" smtClean="0"/>
              <a:pPr>
                <a:defRPr/>
              </a:pPr>
              <a:t>‹Nr.›</a:t>
            </a:fld>
            <a:endParaRPr lang="de-DE" smtClean="0"/>
          </a:p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2" r:id="rId3"/>
    <p:sldLayoutId id="2147483923" r:id="rId4"/>
    <p:sldLayoutId id="2147483924" r:id="rId5"/>
    <p:sldLayoutId id="2147483925" r:id="rId6"/>
    <p:sldLayoutId id="2147483926" r:id="rId7"/>
    <p:sldLayoutId id="2147483927" r:id="rId8"/>
    <p:sldLayoutId id="2147483928" r:id="rId9"/>
    <p:sldLayoutId id="2147483929" r:id="rId10"/>
    <p:sldLayoutId id="2147483930" r:id="rId11"/>
  </p:sldLayoutIdLst>
  <p:transition>
    <p:fad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mailto:Elisabeth.Springler@fh-vie.ac.at" TargetMode="Externa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576" y="2276872"/>
            <a:ext cx="7560840" cy="1008062"/>
          </a:xfrm>
        </p:spPr>
        <p:txBody>
          <a:bodyPr/>
          <a:lstStyle/>
          <a:p>
            <a:pPr algn="ctr"/>
            <a:r>
              <a:rPr lang="de-AT" sz="3200" dirty="0" smtClean="0"/>
              <a:t>Wirtschafts-, Sozial- und Währungsunion: Ökonomische Integration – Die EU als dynamische </a:t>
            </a:r>
            <a:r>
              <a:rPr lang="de-AT" sz="3200" dirty="0" smtClean="0"/>
              <a:t>Wirtschaftsregion</a:t>
            </a:r>
            <a:endParaRPr lang="en-US" sz="3200" b="1" dirty="0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3568" y="3933056"/>
            <a:ext cx="7197725" cy="2087562"/>
          </a:xfrm>
        </p:spPr>
        <p:txBody>
          <a:bodyPr/>
          <a:lstStyle/>
          <a:p>
            <a:pPr eaLnBrk="1" hangingPunct="1"/>
            <a:endParaRPr lang="en-US" sz="1800" dirty="0" smtClean="0"/>
          </a:p>
          <a:p>
            <a:pPr eaLnBrk="1" hangingPunct="1"/>
            <a:r>
              <a:rPr lang="en-US" sz="1800" dirty="0" smtClean="0"/>
              <a:t>CIFE –EU </a:t>
            </a:r>
            <a:r>
              <a:rPr lang="en-US" sz="1800" dirty="0" err="1" smtClean="0"/>
              <a:t>Lehrgang</a:t>
            </a:r>
            <a:endParaRPr lang="en-US" sz="1800" dirty="0" smtClean="0"/>
          </a:p>
          <a:p>
            <a:pPr eaLnBrk="1" hangingPunct="1"/>
            <a:r>
              <a:rPr lang="en-US" sz="1800" dirty="0" smtClean="0"/>
              <a:t>Prof. (FH) Dr. Elisabeth </a:t>
            </a:r>
            <a:r>
              <a:rPr lang="en-US" sz="1800" dirty="0" err="1" smtClean="0"/>
              <a:t>Springler</a:t>
            </a:r>
            <a:endParaRPr lang="en-US" sz="1800" dirty="0" smtClean="0"/>
          </a:p>
          <a:p>
            <a:pPr eaLnBrk="1" hangingPunct="1"/>
            <a:endParaRPr lang="en-US" sz="1200" dirty="0"/>
          </a:p>
          <a:p>
            <a:pPr eaLnBrk="1" hangingPunct="1"/>
            <a:r>
              <a:rPr lang="en-US" sz="1200" dirty="0" smtClean="0"/>
              <a:t>28.01.2020</a:t>
            </a:r>
            <a:endParaRPr lang="en-US" sz="1200" dirty="0" smtClean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365104"/>
            <a:ext cx="1501349" cy="72461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llipse 24"/>
          <p:cNvSpPr/>
          <p:nvPr/>
        </p:nvSpPr>
        <p:spPr>
          <a:xfrm>
            <a:off x="1864151" y="5766669"/>
            <a:ext cx="3211905" cy="1011694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Ellipse 22"/>
          <p:cNvSpPr/>
          <p:nvPr/>
        </p:nvSpPr>
        <p:spPr>
          <a:xfrm>
            <a:off x="5002233" y="5106746"/>
            <a:ext cx="3823973" cy="156876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Ellipse 20"/>
          <p:cNvSpPr/>
          <p:nvPr/>
        </p:nvSpPr>
        <p:spPr>
          <a:xfrm>
            <a:off x="5666347" y="1764961"/>
            <a:ext cx="3211905" cy="1011694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Ellipse 19"/>
          <p:cNvSpPr/>
          <p:nvPr/>
        </p:nvSpPr>
        <p:spPr>
          <a:xfrm>
            <a:off x="4348427" y="3862839"/>
            <a:ext cx="3823973" cy="102838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Ellipse 18"/>
          <p:cNvSpPr/>
          <p:nvPr/>
        </p:nvSpPr>
        <p:spPr>
          <a:xfrm>
            <a:off x="3922368" y="2962906"/>
            <a:ext cx="3601960" cy="1012833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Ellipse 16"/>
          <p:cNvSpPr/>
          <p:nvPr/>
        </p:nvSpPr>
        <p:spPr>
          <a:xfrm>
            <a:off x="2224190" y="4649554"/>
            <a:ext cx="3211905" cy="1011694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Ellipse 15"/>
          <p:cNvSpPr/>
          <p:nvPr/>
        </p:nvSpPr>
        <p:spPr>
          <a:xfrm>
            <a:off x="379748" y="3382270"/>
            <a:ext cx="4032448" cy="13084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Ellipse 14"/>
          <p:cNvSpPr/>
          <p:nvPr/>
        </p:nvSpPr>
        <p:spPr>
          <a:xfrm>
            <a:off x="215516" y="2270808"/>
            <a:ext cx="2316215" cy="10861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/>
          <p:cNvSpPr/>
          <p:nvPr/>
        </p:nvSpPr>
        <p:spPr>
          <a:xfrm>
            <a:off x="2843808" y="2057207"/>
            <a:ext cx="3240360" cy="10556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Ellipse 12"/>
          <p:cNvSpPr/>
          <p:nvPr/>
        </p:nvSpPr>
        <p:spPr>
          <a:xfrm>
            <a:off x="371491" y="1065399"/>
            <a:ext cx="4032448" cy="13084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/>
          <p:cNvSpPr/>
          <p:nvPr/>
        </p:nvSpPr>
        <p:spPr>
          <a:xfrm>
            <a:off x="4362328" y="926009"/>
            <a:ext cx="2801960" cy="12236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feld 2"/>
          <p:cNvSpPr txBox="1"/>
          <p:nvPr/>
        </p:nvSpPr>
        <p:spPr>
          <a:xfrm>
            <a:off x="1115616" y="1484784"/>
            <a:ext cx="3240360" cy="759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0" dirty="0" smtClean="0"/>
              <a:t>EU zwischen Integration und Desintegration</a:t>
            </a:r>
            <a:endParaRPr lang="de-DE" b="0" dirty="0"/>
          </a:p>
        </p:txBody>
      </p:sp>
      <p:sp>
        <p:nvSpPr>
          <p:cNvPr id="4" name="Textfeld 3"/>
          <p:cNvSpPr txBox="1"/>
          <p:nvPr/>
        </p:nvSpPr>
        <p:spPr>
          <a:xfrm>
            <a:off x="611560" y="2780928"/>
            <a:ext cx="3240360" cy="400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0" dirty="0" smtClean="0"/>
              <a:t>Fiskalpakt</a:t>
            </a:r>
            <a:endParaRPr lang="de-DE" b="0" dirty="0"/>
          </a:p>
        </p:txBody>
      </p:sp>
      <p:sp>
        <p:nvSpPr>
          <p:cNvPr id="5" name="Textfeld 4"/>
          <p:cNvSpPr txBox="1"/>
          <p:nvPr/>
        </p:nvSpPr>
        <p:spPr>
          <a:xfrm>
            <a:off x="4932040" y="1484784"/>
            <a:ext cx="3240360" cy="400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0" dirty="0" smtClean="0"/>
              <a:t>Bankenunion</a:t>
            </a:r>
            <a:endParaRPr lang="de-DE" b="0" dirty="0"/>
          </a:p>
        </p:txBody>
      </p:sp>
      <p:sp>
        <p:nvSpPr>
          <p:cNvPr id="6" name="Textfeld 5"/>
          <p:cNvSpPr txBox="1"/>
          <p:nvPr/>
        </p:nvSpPr>
        <p:spPr>
          <a:xfrm>
            <a:off x="4860032" y="4221088"/>
            <a:ext cx="3240360" cy="400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0" dirty="0" smtClean="0"/>
              <a:t>Global Green New Deal</a:t>
            </a:r>
            <a:endParaRPr lang="de-DE" b="0" dirty="0"/>
          </a:p>
        </p:txBody>
      </p:sp>
      <p:sp>
        <p:nvSpPr>
          <p:cNvPr id="7" name="Textfeld 6"/>
          <p:cNvSpPr txBox="1"/>
          <p:nvPr/>
        </p:nvSpPr>
        <p:spPr>
          <a:xfrm>
            <a:off x="3311860" y="2505182"/>
            <a:ext cx="3240360" cy="400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0" dirty="0" smtClean="0"/>
              <a:t>Finanzmarktstabilität</a:t>
            </a:r>
            <a:endParaRPr lang="de-DE" b="0" dirty="0"/>
          </a:p>
        </p:txBody>
      </p:sp>
      <p:sp>
        <p:nvSpPr>
          <p:cNvPr id="8" name="Textfeld 7"/>
          <p:cNvSpPr txBox="1"/>
          <p:nvPr/>
        </p:nvSpPr>
        <p:spPr>
          <a:xfrm>
            <a:off x="1043608" y="3645024"/>
            <a:ext cx="3240360" cy="759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0" dirty="0" smtClean="0"/>
              <a:t>Geldpolitik – Niedrigzinspolitik </a:t>
            </a:r>
            <a:endParaRPr lang="de-DE" b="0" dirty="0"/>
          </a:p>
        </p:txBody>
      </p:sp>
      <p:sp>
        <p:nvSpPr>
          <p:cNvPr id="9" name="Textfeld 8"/>
          <p:cNvSpPr txBox="1"/>
          <p:nvPr/>
        </p:nvSpPr>
        <p:spPr>
          <a:xfrm>
            <a:off x="2555776" y="4960115"/>
            <a:ext cx="3240360" cy="400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0" dirty="0" smtClean="0"/>
              <a:t>Europa 2020 ? 2030 ? </a:t>
            </a:r>
            <a:endParaRPr lang="de-DE" b="0" dirty="0"/>
          </a:p>
        </p:txBody>
      </p:sp>
      <p:sp>
        <p:nvSpPr>
          <p:cNvPr id="10" name="Textfeld 9"/>
          <p:cNvSpPr txBox="1"/>
          <p:nvPr/>
        </p:nvSpPr>
        <p:spPr>
          <a:xfrm>
            <a:off x="4355976" y="3261498"/>
            <a:ext cx="3240360" cy="400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0" dirty="0"/>
              <a:t>N</a:t>
            </a:r>
            <a:r>
              <a:rPr lang="de-DE" b="0" dirty="0" smtClean="0"/>
              <a:t>achhaltigkeitsziele</a:t>
            </a:r>
            <a:endParaRPr lang="de-DE" b="0" dirty="0"/>
          </a:p>
        </p:txBody>
      </p:sp>
      <p:sp>
        <p:nvSpPr>
          <p:cNvPr id="11" name="Textfeld 10"/>
          <p:cNvSpPr txBox="1"/>
          <p:nvPr/>
        </p:nvSpPr>
        <p:spPr>
          <a:xfrm>
            <a:off x="6228184" y="2040692"/>
            <a:ext cx="2088232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0" dirty="0" smtClean="0"/>
              <a:t>Junker Plan</a:t>
            </a:r>
            <a:endParaRPr lang="de-DE" b="0" dirty="0"/>
          </a:p>
        </p:txBody>
      </p:sp>
      <p:sp>
        <p:nvSpPr>
          <p:cNvPr id="22" name="Textfeld 21"/>
          <p:cNvSpPr txBox="1"/>
          <p:nvPr/>
        </p:nvSpPr>
        <p:spPr>
          <a:xfrm>
            <a:off x="5659233" y="5249475"/>
            <a:ext cx="3010109" cy="1426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0" dirty="0" smtClean="0"/>
              <a:t>Von der lineare zur zirkulären Produktionsweise =&gt; </a:t>
            </a:r>
            <a:r>
              <a:rPr lang="de-DE" b="0" dirty="0" err="1" smtClean="0"/>
              <a:t>circular</a:t>
            </a:r>
            <a:r>
              <a:rPr lang="de-DE" b="0" dirty="0" smtClean="0"/>
              <a:t> </a:t>
            </a:r>
            <a:r>
              <a:rPr lang="de-DE" b="0" dirty="0" err="1" smtClean="0"/>
              <a:t>economy</a:t>
            </a:r>
            <a:endParaRPr lang="de-DE" b="0" dirty="0"/>
          </a:p>
        </p:txBody>
      </p:sp>
      <p:sp>
        <p:nvSpPr>
          <p:cNvPr id="24" name="Textfeld 23"/>
          <p:cNvSpPr txBox="1"/>
          <p:nvPr/>
        </p:nvSpPr>
        <p:spPr>
          <a:xfrm>
            <a:off x="2627784" y="5930786"/>
            <a:ext cx="2448272" cy="759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0" dirty="0" smtClean="0"/>
              <a:t>Package 2018 </a:t>
            </a:r>
            <a:r>
              <a:rPr lang="de-DE" b="0" dirty="0" err="1" smtClean="0"/>
              <a:t>circular</a:t>
            </a:r>
            <a:r>
              <a:rPr lang="de-DE" b="0" dirty="0" smtClean="0"/>
              <a:t> </a:t>
            </a:r>
            <a:r>
              <a:rPr lang="de-DE" b="0" dirty="0" err="1" smtClean="0"/>
              <a:t>economy</a:t>
            </a:r>
            <a:endParaRPr lang="de-DE" b="0" dirty="0"/>
          </a:p>
        </p:txBody>
      </p:sp>
    </p:spTree>
    <p:extLst>
      <p:ext uri="{BB962C8B-B14F-4D97-AF65-F5344CB8AC3E}">
        <p14:creationId xmlns:p14="http://schemas.microsoft.com/office/powerpoint/2010/main" val="2171130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Agenda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AT" dirty="0" smtClean="0">
                <a:solidFill>
                  <a:srgbClr val="00006E"/>
                </a:solidFill>
              </a:rPr>
              <a:t>Die ökonomische Integration der </a:t>
            </a:r>
            <a:r>
              <a:rPr lang="de-AT" dirty="0" smtClean="0">
                <a:solidFill>
                  <a:srgbClr val="00006E"/>
                </a:solidFill>
              </a:rPr>
              <a:t>EU</a:t>
            </a:r>
            <a:endParaRPr lang="de-AT" dirty="0" smtClean="0">
              <a:solidFill>
                <a:srgbClr val="00006E"/>
              </a:solidFill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AT" dirty="0" smtClean="0">
                <a:solidFill>
                  <a:srgbClr val="00006E"/>
                </a:solidFill>
              </a:rPr>
              <a:t>Europa 2020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AT" dirty="0" smtClean="0">
                <a:solidFill>
                  <a:srgbClr val="00006E"/>
                </a:solidFill>
              </a:rPr>
              <a:t>Das europäische Semester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AT" dirty="0">
                <a:solidFill>
                  <a:srgbClr val="00006E"/>
                </a:solidFill>
              </a:rPr>
              <a:t>Finanzmarkstabilität - Bankenunion </a:t>
            </a:r>
            <a:endParaRPr lang="de-AT" dirty="0" smtClean="0">
              <a:solidFill>
                <a:srgbClr val="00006E"/>
              </a:solidFill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AT" dirty="0">
                <a:solidFill>
                  <a:srgbClr val="00006E"/>
                </a:solidFill>
              </a:rPr>
              <a:t>Wo stehen wir? </a:t>
            </a:r>
            <a:endParaRPr lang="de-AT" dirty="0" smtClean="0">
              <a:solidFill>
                <a:srgbClr val="00006E"/>
              </a:solidFill>
            </a:endParaRPr>
          </a:p>
          <a:p>
            <a:pPr marL="457200" indent="-457200">
              <a:buNone/>
            </a:pPr>
            <a:endParaRPr lang="de-AT" dirty="0" smtClean="0">
              <a:solidFill>
                <a:schemeClr val="accent1"/>
              </a:solidFill>
            </a:endParaRPr>
          </a:p>
          <a:p>
            <a:pPr marL="457200" indent="-457200">
              <a:buNone/>
            </a:pPr>
            <a:r>
              <a:rPr lang="de-AT" dirty="0" smtClean="0">
                <a:solidFill>
                  <a:schemeClr val="tx2"/>
                </a:solidFill>
              </a:rPr>
              <a:t>	</a:t>
            </a:r>
            <a:endParaRPr lang="de-AT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dirty="0" smtClean="0"/>
              <a:t>1. Die ökonomische Integration der </a:t>
            </a:r>
            <a:r>
              <a:rPr lang="de-AT" dirty="0" err="1" smtClean="0"/>
              <a:t>Eu</a:t>
            </a:r>
            <a:r>
              <a:rPr lang="de-AT" dirty="0" smtClean="0"/>
              <a:t> </a:t>
            </a:r>
            <a:endParaRPr lang="de-AT" dirty="0"/>
          </a:p>
        </p:txBody>
      </p:sp>
      <p:sp>
        <p:nvSpPr>
          <p:cNvPr id="4" name="Textplatzhalt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6244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1560" y="548680"/>
            <a:ext cx="8229600" cy="990600"/>
          </a:xfrm>
        </p:spPr>
        <p:txBody>
          <a:bodyPr>
            <a:normAutofit/>
          </a:bodyPr>
          <a:lstStyle/>
          <a:p>
            <a:r>
              <a:rPr lang="de-DE" sz="2800" dirty="0" smtClean="0"/>
              <a:t>1. Geldpolitik im Zentrum: Quantitative </a:t>
            </a:r>
            <a:r>
              <a:rPr lang="de-DE" sz="2800" dirty="0" err="1" smtClean="0"/>
              <a:t>Easing</a:t>
            </a:r>
            <a:r>
              <a:rPr lang="de-DE" sz="2800" dirty="0" smtClean="0"/>
              <a:t> als Methode zur ökonomischen Stabilisierung ?</a:t>
            </a:r>
            <a:endParaRPr lang="de-DE" sz="28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916832"/>
            <a:ext cx="5901439" cy="3907875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6300192" y="2492896"/>
            <a:ext cx="2664296" cy="1759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0" dirty="0" smtClean="0"/>
              <a:t>Seit Herbst 2019 Wiederaufgreifen des Programms und Ausweitung der Bilanzaufblähung</a:t>
            </a:r>
            <a:endParaRPr lang="de-DE" b="0" dirty="0"/>
          </a:p>
        </p:txBody>
      </p:sp>
    </p:spTree>
    <p:extLst>
      <p:ext uri="{BB962C8B-B14F-4D97-AF65-F5344CB8AC3E}">
        <p14:creationId xmlns:p14="http://schemas.microsoft.com/office/powerpoint/2010/main" val="25925101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AT" sz="2800" dirty="0" smtClean="0"/>
              <a:t>1. Welche Strukturveränderungen haben die Wirtschaft in den letzten Jahrzehnten geprägt?</a:t>
            </a:r>
            <a:endParaRPr lang="de-AT" sz="2800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Verschiebung der Profitabilität von der Realinvestition in die Finanzinvestition.</a:t>
            </a:r>
          </a:p>
          <a:p>
            <a:pPr lvl="1"/>
            <a:r>
              <a:rPr lang="de-AT" dirty="0"/>
              <a:t>Liberalisierung des Kapitalverkehrs</a:t>
            </a:r>
          </a:p>
          <a:p>
            <a:pPr lvl="1"/>
            <a:r>
              <a:rPr lang="de-AT" dirty="0"/>
              <a:t>Realzinsen sind nicht nur ausschlaggebend, sondern auch Möglichkeiten der Kreditschöpfung </a:t>
            </a:r>
          </a:p>
          <a:p>
            <a:pPr lvl="1"/>
            <a:r>
              <a:rPr lang="de-AT" dirty="0" smtClean="0"/>
              <a:t>Shareholder </a:t>
            </a:r>
            <a:r>
              <a:rPr lang="de-AT" dirty="0"/>
              <a:t>Value </a:t>
            </a:r>
            <a:r>
              <a:rPr lang="de-AT" dirty="0" smtClean="0"/>
              <a:t>Orientierung – Veränderung der Unternehmenskultur</a:t>
            </a:r>
            <a:endParaRPr lang="de-AT" dirty="0"/>
          </a:p>
          <a:p>
            <a:pPr lvl="1"/>
            <a:r>
              <a:rPr lang="de-AT" dirty="0" err="1" smtClean="0"/>
              <a:t>Finanzialisierung</a:t>
            </a:r>
            <a:r>
              <a:rPr lang="de-AT" dirty="0" smtClean="0"/>
              <a:t> der Ökonomie</a:t>
            </a:r>
          </a:p>
          <a:p>
            <a:r>
              <a:rPr lang="de-AT" dirty="0" smtClean="0"/>
              <a:t>Ungleiche Verteilungsentwicklung</a:t>
            </a:r>
            <a:endParaRPr lang="de-AT" dirty="0"/>
          </a:p>
          <a:p>
            <a:r>
              <a:rPr lang="de-AT" dirty="0" smtClean="0"/>
              <a:t>Rückgang Lohnquote: 1980-2007: UK: -11,5%Punkte, Österreich: -7,3%Punkte, Deutschland: -7,2%Punkte</a:t>
            </a:r>
          </a:p>
          <a:p>
            <a:endParaRPr lang="de-AT" dirty="0" smtClean="0"/>
          </a:p>
          <a:p>
            <a:pPr lvl="1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65236229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229600" cy="990600"/>
          </a:xfrm>
        </p:spPr>
        <p:txBody>
          <a:bodyPr>
            <a:normAutofit/>
          </a:bodyPr>
          <a:lstStyle/>
          <a:p>
            <a:r>
              <a:rPr lang="de-AT" sz="2800" dirty="0" smtClean="0"/>
              <a:t>1. </a:t>
            </a:r>
            <a:r>
              <a:rPr lang="de-AT" sz="2800" dirty="0" smtClean="0"/>
              <a:t>Österreich Wachstum gedämpft</a:t>
            </a:r>
            <a:endParaRPr lang="de-AT" sz="28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419" y="1209726"/>
            <a:ext cx="5155052" cy="5615297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5580112" y="1395264"/>
            <a:ext cx="3096344" cy="1682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0" dirty="0" smtClean="0"/>
              <a:t>Herbstprognose des WIFO (2019): </a:t>
            </a:r>
          </a:p>
          <a:p>
            <a:r>
              <a:rPr lang="de-DE" b="0" dirty="0" smtClean="0"/>
              <a:t>Wachstum gedämpft.</a:t>
            </a:r>
          </a:p>
          <a:p>
            <a:endParaRPr lang="de-DE" dirty="0"/>
          </a:p>
        </p:txBody>
      </p:sp>
      <p:sp>
        <p:nvSpPr>
          <p:cNvPr id="5" name="Abgerundetes Rechteck 4"/>
          <p:cNvSpPr/>
          <p:nvPr/>
        </p:nvSpPr>
        <p:spPr>
          <a:xfrm>
            <a:off x="3851920" y="1988840"/>
            <a:ext cx="1296144" cy="100811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Abgerundetes Rechteck 6"/>
          <p:cNvSpPr/>
          <p:nvPr/>
        </p:nvSpPr>
        <p:spPr>
          <a:xfrm>
            <a:off x="2195736" y="4017374"/>
            <a:ext cx="2952328" cy="32696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3334001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2FE3697-0F8E-4777-9371-56BC8C3176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340768"/>
            <a:ext cx="7418118" cy="495035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350168"/>
            <a:ext cx="8229600" cy="990600"/>
          </a:xfrm>
        </p:spPr>
        <p:txBody>
          <a:bodyPr>
            <a:normAutofit/>
          </a:bodyPr>
          <a:lstStyle/>
          <a:p>
            <a:r>
              <a:rPr lang="de-DE" sz="2800" dirty="0" smtClean="0"/>
              <a:t>1. Effekte der lockeren Geldpolitik</a:t>
            </a: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35317904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F4454695-FF1D-45AD-ADC4-096C05B6B9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5318" y="1774628"/>
            <a:ext cx="5042237" cy="4246660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C1934628-E19C-40AC-8977-164417FA52CD}"/>
              </a:ext>
            </a:extLst>
          </p:cNvPr>
          <p:cNvSpPr txBox="1"/>
          <p:nvPr/>
        </p:nvSpPr>
        <p:spPr>
          <a:xfrm>
            <a:off x="457200" y="6021288"/>
            <a:ext cx="6480720" cy="365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800" b="0" dirty="0"/>
              <a:t>Quelle: </a:t>
            </a:r>
            <a:r>
              <a:rPr lang="de-AT" sz="800" b="0" dirty="0" err="1"/>
              <a:t>OeNB</a:t>
            </a:r>
            <a:r>
              <a:rPr lang="de-AT" sz="800" b="0" dirty="0"/>
              <a:t> Immobilien – Österreich Q2/19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dirty="0" smtClean="0"/>
              <a:t>1. Steigende Finanzialisierung und Hauspreise auch in Österreich</a:t>
            </a: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36396620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2. Europa 2020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 smtClean="0"/>
              <a:t>Ziele der EU und deren Umsetzungsstand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4659687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2800" dirty="0" smtClean="0"/>
              <a:t>2. Europa 2020: 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Wie wird theoretisch methodisch vorgegangen?</a:t>
            </a:r>
          </a:p>
          <a:p>
            <a:pPr marL="0" indent="0">
              <a:buNone/>
            </a:pPr>
            <a:endParaRPr lang="de-AT" dirty="0" smtClean="0"/>
          </a:p>
          <a:p>
            <a:pPr marL="0" indent="0" algn="ctr">
              <a:buNone/>
            </a:pPr>
            <a:r>
              <a:rPr lang="de-AT" b="1" dirty="0" smtClean="0">
                <a:solidFill>
                  <a:schemeClr val="accent1"/>
                </a:solidFill>
              </a:rPr>
              <a:t>Koordinierung </a:t>
            </a:r>
            <a:r>
              <a:rPr lang="de-AT" b="1" dirty="0">
                <a:solidFill>
                  <a:schemeClr val="accent1"/>
                </a:solidFill>
              </a:rPr>
              <a:t>und finanzielle Unterstützung</a:t>
            </a:r>
          </a:p>
        </p:txBody>
      </p:sp>
      <p:cxnSp>
        <p:nvCxnSpPr>
          <p:cNvPr id="5" name="Gerade Verbindung mit Pfeil 4"/>
          <p:cNvCxnSpPr/>
          <p:nvPr/>
        </p:nvCxnSpPr>
        <p:spPr>
          <a:xfrm flipH="1">
            <a:off x="2195736" y="2996952"/>
            <a:ext cx="288032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/>
          <p:cNvSpPr txBox="1"/>
          <p:nvPr/>
        </p:nvSpPr>
        <p:spPr>
          <a:xfrm>
            <a:off x="251520" y="3501008"/>
            <a:ext cx="4608512" cy="3272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smtClean="0"/>
              <a:t>- </a:t>
            </a:r>
            <a:r>
              <a:rPr lang="de-AT" i="1" dirty="0" smtClean="0"/>
              <a:t>„</a:t>
            </a:r>
            <a:r>
              <a:rPr lang="de-AT" b="0" i="1" dirty="0" smtClean="0"/>
              <a:t>Ansteckung“ </a:t>
            </a:r>
            <a:r>
              <a:rPr lang="de-AT" b="0" dirty="0" smtClean="0"/>
              <a:t>der Mitgliedsstaaten </a:t>
            </a:r>
          </a:p>
          <a:p>
            <a:r>
              <a:rPr lang="de-AT" b="0" dirty="0" smtClean="0">
                <a:solidFill>
                  <a:schemeClr val="accent1"/>
                </a:solidFill>
              </a:rPr>
              <a:t>Europäisches Semester </a:t>
            </a:r>
            <a:r>
              <a:rPr lang="de-AT" b="0" dirty="0" smtClean="0"/>
              <a:t>=&gt; zur verstärkten Koordinierung</a:t>
            </a:r>
          </a:p>
          <a:p>
            <a:r>
              <a:rPr lang="de-AT" b="0" dirty="0" smtClean="0"/>
              <a:t>Ebenen der wirtschaftspolitischen Koordinierung?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AT" b="0" dirty="0" smtClean="0">
                <a:solidFill>
                  <a:schemeClr val="accent1"/>
                </a:solidFill>
              </a:rPr>
              <a:t>Haushaltsdisziplin; Finanzmarktstabilität</a:t>
            </a:r>
          </a:p>
          <a:p>
            <a:endParaRPr lang="de-AT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21833" y="2998540"/>
            <a:ext cx="414263" cy="567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feld 8"/>
          <p:cNvSpPr txBox="1"/>
          <p:nvPr/>
        </p:nvSpPr>
        <p:spPr>
          <a:xfrm>
            <a:off x="4860032" y="3501008"/>
            <a:ext cx="3672408" cy="2349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0" dirty="0" smtClean="0"/>
              <a:t>- Europäischer Stabilitätsmechanismus 700 Mrd. Euro</a:t>
            </a:r>
          </a:p>
          <a:p>
            <a:r>
              <a:rPr lang="de-AT" b="0" dirty="0" smtClean="0"/>
              <a:t>- Haushaltsentwurf der EU</a:t>
            </a:r>
          </a:p>
          <a:p>
            <a:r>
              <a:rPr lang="de-AT" b="0" dirty="0" smtClean="0"/>
              <a:t>- Strukturfonds - Projektförderungen</a:t>
            </a:r>
            <a:endParaRPr lang="de-AT" b="0" dirty="0"/>
          </a:p>
        </p:txBody>
      </p:sp>
      <p:sp>
        <p:nvSpPr>
          <p:cNvPr id="4" name="Textfeld 3"/>
          <p:cNvSpPr txBox="1"/>
          <p:nvPr/>
        </p:nvSpPr>
        <p:spPr>
          <a:xfrm>
            <a:off x="4607496" y="463618"/>
            <a:ext cx="4536504" cy="1220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Werden die Ziele erreicht?</a:t>
            </a:r>
          </a:p>
          <a:p>
            <a:r>
              <a:rPr lang="de-DE" dirty="0" smtClean="0">
                <a:solidFill>
                  <a:srgbClr val="00B0F0"/>
                </a:solidFill>
              </a:rPr>
              <a:t>Wie ist die Vorgangsweise? Denkweise zur Zielerreichung?</a:t>
            </a:r>
            <a:endParaRPr lang="de-DE" dirty="0">
              <a:solidFill>
                <a:srgbClr val="00B0F0"/>
              </a:solidFill>
            </a:endParaRPr>
          </a:p>
        </p:txBody>
      </p:sp>
      <p:sp>
        <p:nvSpPr>
          <p:cNvPr id="7" name="Abgerundetes Rechteck 6"/>
          <p:cNvSpPr/>
          <p:nvPr/>
        </p:nvSpPr>
        <p:spPr>
          <a:xfrm>
            <a:off x="4355976" y="463618"/>
            <a:ext cx="4608512" cy="1136582"/>
          </a:xfrm>
          <a:prstGeom prst="round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6671287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2800" dirty="0" smtClean="0"/>
              <a:t>2. Europa 2020 – die Operationalisierung der Zielbereiche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buAutoNum type="arabicPeriod"/>
            </a:pPr>
            <a:r>
              <a:rPr lang="de-DE" b="1" dirty="0" smtClean="0">
                <a:solidFill>
                  <a:schemeClr val="accent1"/>
                </a:solidFill>
              </a:rPr>
              <a:t>Beschäftigung</a:t>
            </a:r>
            <a:r>
              <a:rPr lang="de-DE" dirty="0" smtClean="0"/>
              <a:t>: </a:t>
            </a:r>
          </a:p>
          <a:p>
            <a:pPr lvl="1"/>
            <a:r>
              <a:rPr lang="de-DE" dirty="0" smtClean="0"/>
              <a:t>75 </a:t>
            </a:r>
            <a:r>
              <a:rPr lang="de-DE" dirty="0"/>
              <a:t>% Erwerbstätige in der Altersgruppe 20 bis 64 Jahre; </a:t>
            </a:r>
          </a:p>
          <a:p>
            <a:pPr marL="0" indent="0">
              <a:buNone/>
            </a:pPr>
            <a:r>
              <a:rPr lang="de-DE" b="1" dirty="0">
                <a:solidFill>
                  <a:schemeClr val="accent1"/>
                </a:solidFill>
              </a:rPr>
              <a:t>2. </a:t>
            </a:r>
            <a:r>
              <a:rPr lang="de-DE" b="1" dirty="0" smtClean="0">
                <a:solidFill>
                  <a:schemeClr val="accent1"/>
                </a:solidFill>
              </a:rPr>
              <a:t>Forschung und Entwicklung: </a:t>
            </a:r>
          </a:p>
          <a:p>
            <a:pPr lvl="1"/>
            <a:r>
              <a:rPr lang="de-DE" dirty="0" smtClean="0"/>
              <a:t>3 </a:t>
            </a:r>
            <a:r>
              <a:rPr lang="de-DE" dirty="0"/>
              <a:t>% des BIP der EU für Forschung und Entwicklung; </a:t>
            </a:r>
          </a:p>
          <a:p>
            <a:pPr marL="0" indent="0">
              <a:buNone/>
            </a:pPr>
            <a:r>
              <a:rPr lang="de-DE" b="1" dirty="0">
                <a:solidFill>
                  <a:schemeClr val="accent1"/>
                </a:solidFill>
              </a:rPr>
              <a:t>3. </a:t>
            </a:r>
            <a:r>
              <a:rPr lang="de-DE" b="1" dirty="0" smtClean="0">
                <a:solidFill>
                  <a:schemeClr val="accent1"/>
                </a:solidFill>
              </a:rPr>
              <a:t>Energie: </a:t>
            </a:r>
          </a:p>
          <a:p>
            <a:pPr lvl="1"/>
            <a:r>
              <a:rPr lang="de-DE" dirty="0" smtClean="0"/>
              <a:t>20 </a:t>
            </a:r>
            <a:r>
              <a:rPr lang="de-DE" dirty="0"/>
              <a:t>oder sogar 30 % weniger Treibhausgasemissionen im Vergleich zu 1990, </a:t>
            </a:r>
            <a:endParaRPr lang="de-DE" dirty="0" smtClean="0"/>
          </a:p>
          <a:p>
            <a:pPr lvl="1"/>
            <a:r>
              <a:rPr lang="de-DE" dirty="0" smtClean="0"/>
              <a:t>20 </a:t>
            </a:r>
            <a:r>
              <a:rPr lang="de-DE" dirty="0"/>
              <a:t>% mehr Energie aus erneuerbaren Quellen und </a:t>
            </a:r>
            <a:endParaRPr lang="de-DE" dirty="0" smtClean="0"/>
          </a:p>
          <a:p>
            <a:pPr lvl="1"/>
            <a:r>
              <a:rPr lang="de-DE" dirty="0" smtClean="0"/>
              <a:t>20 </a:t>
            </a:r>
            <a:r>
              <a:rPr lang="de-DE" dirty="0"/>
              <a:t>% mehr Energieeffizienz; </a:t>
            </a:r>
          </a:p>
          <a:p>
            <a:pPr marL="0" indent="0">
              <a:buNone/>
            </a:pPr>
            <a:r>
              <a:rPr lang="de-DE" b="1" dirty="0">
                <a:solidFill>
                  <a:schemeClr val="accent1"/>
                </a:solidFill>
              </a:rPr>
              <a:t>4</a:t>
            </a:r>
            <a:r>
              <a:rPr lang="de-DE" b="1" dirty="0" smtClean="0">
                <a:solidFill>
                  <a:schemeClr val="accent1"/>
                </a:solidFill>
              </a:rPr>
              <a:t>. Bildung: </a:t>
            </a:r>
          </a:p>
          <a:p>
            <a:pPr lvl="1"/>
            <a:r>
              <a:rPr lang="de-DE" dirty="0" smtClean="0"/>
              <a:t>weniger </a:t>
            </a:r>
            <a:r>
              <a:rPr lang="de-DE" dirty="0"/>
              <a:t>als 10 % </a:t>
            </a:r>
            <a:r>
              <a:rPr lang="de-DE" dirty="0" err="1"/>
              <a:t>Schulabbrecher</a:t>
            </a:r>
            <a:r>
              <a:rPr lang="de-DE" dirty="0"/>
              <a:t>, </a:t>
            </a:r>
            <a:endParaRPr lang="de-DE" dirty="0" smtClean="0"/>
          </a:p>
          <a:p>
            <a:pPr lvl="1"/>
            <a:r>
              <a:rPr lang="de-DE" dirty="0" smtClean="0"/>
              <a:t>gleichzeitig </a:t>
            </a:r>
            <a:r>
              <a:rPr lang="de-DE" dirty="0"/>
              <a:t>mindestens 40 % der 30- bis 34-Jährigen mit tertiärem Bildungsabschluss; </a:t>
            </a:r>
          </a:p>
          <a:p>
            <a:pPr marL="0" indent="0">
              <a:buNone/>
            </a:pPr>
            <a:r>
              <a:rPr lang="de-DE" b="1" dirty="0">
                <a:solidFill>
                  <a:schemeClr val="accent1"/>
                </a:solidFill>
              </a:rPr>
              <a:t>5. </a:t>
            </a:r>
            <a:r>
              <a:rPr lang="de-DE" b="1" dirty="0" smtClean="0">
                <a:solidFill>
                  <a:schemeClr val="accent1"/>
                </a:solidFill>
              </a:rPr>
              <a:t>Armut</a:t>
            </a:r>
          </a:p>
          <a:p>
            <a:pPr lvl="1"/>
            <a:r>
              <a:rPr lang="de-DE" dirty="0" smtClean="0"/>
              <a:t>20 </a:t>
            </a:r>
            <a:r>
              <a:rPr lang="de-DE" dirty="0"/>
              <a:t>Millionen Menschen weniger von Armut oder sozialer Ausgrenzung bedroht. 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015390049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0" y="6453336"/>
            <a:ext cx="4572000" cy="36862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AT" sz="900" b="0" dirty="0"/>
              <a:t>https://ec.europa.eu/eurostat/cache/scoreboards/JAVA/Euro_2020/E2020_EN.html</a:t>
            </a:r>
            <a:endParaRPr lang="de-AT" sz="900" b="0" dirty="0"/>
          </a:p>
        </p:txBody>
      </p:sp>
      <p:sp>
        <p:nvSpPr>
          <p:cNvPr id="6" name="Textfeld 5"/>
          <p:cNvSpPr txBox="1"/>
          <p:nvPr/>
        </p:nvSpPr>
        <p:spPr>
          <a:xfrm>
            <a:off x="251520" y="548680"/>
            <a:ext cx="475252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b="0" dirty="0" smtClean="0">
                <a:solidFill>
                  <a:schemeClr val="tx2"/>
                </a:solidFill>
              </a:rPr>
              <a:t>2. Werte </a:t>
            </a:r>
            <a:r>
              <a:rPr lang="de-AT" sz="2800" b="0" dirty="0" smtClean="0">
                <a:solidFill>
                  <a:schemeClr val="tx2"/>
                </a:solidFill>
              </a:rPr>
              <a:t>für EU 28</a:t>
            </a:r>
            <a:endParaRPr lang="de-AT" sz="2800" b="0" dirty="0">
              <a:solidFill>
                <a:schemeClr val="tx2"/>
              </a:solidFill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700808"/>
            <a:ext cx="9153663" cy="4025987"/>
          </a:xfrm>
          <a:prstGeom prst="rect">
            <a:avLst/>
          </a:prstGeom>
        </p:spPr>
      </p:pic>
      <p:sp>
        <p:nvSpPr>
          <p:cNvPr id="7" name="Ellipse 6"/>
          <p:cNvSpPr/>
          <p:nvPr/>
        </p:nvSpPr>
        <p:spPr>
          <a:xfrm>
            <a:off x="7596336" y="963559"/>
            <a:ext cx="1557326" cy="50405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6681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69851" y="623833"/>
            <a:ext cx="4890814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b="0" dirty="0" smtClean="0">
                <a:solidFill>
                  <a:srgbClr val="002060"/>
                </a:solidFill>
              </a:rPr>
              <a:t>2.Werte </a:t>
            </a:r>
            <a:r>
              <a:rPr lang="de-AT" sz="2800" b="0" dirty="0" smtClean="0">
                <a:solidFill>
                  <a:srgbClr val="002060"/>
                </a:solidFill>
              </a:rPr>
              <a:t>für Österreich</a:t>
            </a:r>
            <a:endParaRPr lang="de-AT" sz="2800" b="0" dirty="0">
              <a:solidFill>
                <a:srgbClr val="002060"/>
              </a:solidFill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329258" y="6087006"/>
            <a:ext cx="4572000" cy="36862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AT" sz="900" b="0" dirty="0">
                <a:latin typeface="+mn-lt"/>
              </a:rPr>
              <a:t>https://ec.europa.eu/eurostat/cache/scoreboards/JAVA/Euro_2020/E2020_EN.html</a:t>
            </a:r>
            <a:endParaRPr lang="de-AT" sz="900" b="0" dirty="0">
              <a:latin typeface="+mn-lt"/>
            </a:endParaRPr>
          </a:p>
        </p:txBody>
      </p:sp>
      <p:sp>
        <p:nvSpPr>
          <p:cNvPr id="5" name="Ellipse 4"/>
          <p:cNvSpPr/>
          <p:nvPr/>
        </p:nvSpPr>
        <p:spPr>
          <a:xfrm>
            <a:off x="8161934" y="3212976"/>
            <a:ext cx="874562" cy="288032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7579" y="1565548"/>
            <a:ext cx="9160794" cy="3582888"/>
          </a:xfrm>
          <a:prstGeom prst="rect">
            <a:avLst/>
          </a:prstGeom>
        </p:spPr>
      </p:pic>
      <p:sp>
        <p:nvSpPr>
          <p:cNvPr id="4" name="Ellipse 3"/>
          <p:cNvSpPr/>
          <p:nvPr/>
        </p:nvSpPr>
        <p:spPr>
          <a:xfrm>
            <a:off x="7740352" y="836712"/>
            <a:ext cx="1392863" cy="44644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7" name="Ellipse 6"/>
          <p:cNvSpPr/>
          <p:nvPr/>
        </p:nvSpPr>
        <p:spPr>
          <a:xfrm>
            <a:off x="6012160" y="2636912"/>
            <a:ext cx="3131840" cy="216024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Ellipse 9"/>
          <p:cNvSpPr/>
          <p:nvPr/>
        </p:nvSpPr>
        <p:spPr>
          <a:xfrm>
            <a:off x="5973356" y="3206752"/>
            <a:ext cx="3131840" cy="216024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136294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dirty="0" smtClean="0"/>
              <a:t>3. Das Europäische Semester </a:t>
            </a:r>
            <a:endParaRPr lang="de-AT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107504" y="6381328"/>
            <a:ext cx="6606480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1000" b="0" dirty="0" smtClean="0"/>
              <a:t>Aus: </a:t>
            </a:r>
            <a:r>
              <a:rPr lang="de-AT" sz="1000" b="0" dirty="0"/>
              <a:t>Europa 2020: Europas Wachstumsstrategie </a:t>
            </a:r>
            <a:r>
              <a:rPr lang="de-AT" sz="1000" b="0" dirty="0" smtClean="0"/>
              <a:t>(2014) s.6.</a:t>
            </a:r>
            <a:endParaRPr lang="de-AT" sz="1000" b="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587" y="1484784"/>
            <a:ext cx="8253213" cy="499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251520" y="420871"/>
            <a:ext cx="8229600" cy="990600"/>
          </a:xfrm>
        </p:spPr>
        <p:txBody>
          <a:bodyPr>
            <a:normAutofit/>
          </a:bodyPr>
          <a:lstStyle/>
          <a:p>
            <a:r>
              <a:rPr lang="de-AT" sz="2800" dirty="0" smtClean="0"/>
              <a:t>3. Das Europäische Semester - Jahresplan</a:t>
            </a:r>
            <a:endParaRPr lang="de-AT" sz="2800" dirty="0"/>
          </a:p>
        </p:txBody>
      </p:sp>
      <p:sp>
        <p:nvSpPr>
          <p:cNvPr id="4" name="Ellipse 3"/>
          <p:cNvSpPr/>
          <p:nvPr/>
        </p:nvSpPr>
        <p:spPr>
          <a:xfrm>
            <a:off x="1331640" y="2420888"/>
            <a:ext cx="1512168" cy="10801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5445224"/>
            <a:ext cx="1543050" cy="1103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7127776" y="4849089"/>
            <a:ext cx="2016224" cy="400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b="0" dirty="0" smtClean="0">
                <a:solidFill>
                  <a:srgbClr val="FF0000"/>
                </a:solidFill>
              </a:rPr>
              <a:t>Budgetpläne</a:t>
            </a:r>
            <a:endParaRPr lang="de-AT" b="0" dirty="0">
              <a:solidFill>
                <a:srgbClr val="FF0000"/>
              </a:solidFill>
            </a:endParaRPr>
          </a:p>
        </p:txBody>
      </p:sp>
      <p:cxnSp>
        <p:nvCxnSpPr>
          <p:cNvPr id="7" name="Gerade Verbindung mit Pfeil 6"/>
          <p:cNvCxnSpPr/>
          <p:nvPr/>
        </p:nvCxnSpPr>
        <p:spPr>
          <a:xfrm>
            <a:off x="7596336" y="5249904"/>
            <a:ext cx="288032" cy="33933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50330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90" y="1527938"/>
            <a:ext cx="5544616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251520" y="5416370"/>
            <a:ext cx="4968552" cy="3686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900" b="0" dirty="0" smtClean="0"/>
              <a:t>Quelle. FISK Jahresbericht 2016-2018</a:t>
            </a:r>
            <a:endParaRPr lang="de-AT" sz="900" b="0" dirty="0"/>
          </a:p>
        </p:txBody>
      </p:sp>
      <p:sp>
        <p:nvSpPr>
          <p:cNvPr id="4" name="Inhaltsplatzhalter 2"/>
          <p:cNvSpPr txBox="1">
            <a:spLocks/>
          </p:cNvSpPr>
          <p:nvPr/>
        </p:nvSpPr>
        <p:spPr>
          <a:xfrm>
            <a:off x="5683406" y="4488614"/>
            <a:ext cx="3240360" cy="2404864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00000"/>
              </a:lnSpc>
              <a:spcAft>
                <a:spcPts val="0"/>
              </a:spcAft>
              <a:buFont typeface="Arial" pitchFamily="34" charset="0"/>
              <a:buNone/>
            </a:pPr>
            <a:r>
              <a:rPr lang="de-DE" b="1" i="1" dirty="0" smtClean="0"/>
              <a:t>Korrektiver Arm:</a:t>
            </a:r>
          </a:p>
          <a:p>
            <a:pPr marL="0" indent="0" fontAlgn="auto">
              <a:lnSpc>
                <a:spcPct val="100000"/>
              </a:lnSpc>
              <a:spcAft>
                <a:spcPts val="0"/>
              </a:spcAft>
              <a:buFont typeface="Arial" pitchFamily="34" charset="0"/>
              <a:buNone/>
            </a:pPr>
            <a:r>
              <a:rPr lang="de-DE" sz="2000" b="0" dirty="0" smtClean="0"/>
              <a:t>- </a:t>
            </a:r>
            <a:r>
              <a:rPr lang="de-DE" sz="1900" b="0" dirty="0" smtClean="0"/>
              <a:t>Bereinigung übermäßiger Defizite (ÜD)</a:t>
            </a:r>
          </a:p>
          <a:p>
            <a:pPr fontAlgn="auto">
              <a:lnSpc>
                <a:spcPct val="100000"/>
              </a:lnSpc>
              <a:spcAft>
                <a:spcPts val="0"/>
              </a:spcAft>
              <a:buFont typeface="Symbol"/>
              <a:buChar char="Þ"/>
            </a:pPr>
            <a:r>
              <a:rPr lang="de-DE" sz="1900" b="0" dirty="0" smtClean="0"/>
              <a:t> adäquate Maßnahmen zur raschen Einhaltung der Schwellenwerte müssen vorgelegt werden.</a:t>
            </a:r>
          </a:p>
          <a:p>
            <a:pPr fontAlgn="auto">
              <a:lnSpc>
                <a:spcPct val="100000"/>
              </a:lnSpc>
              <a:spcAft>
                <a:spcPts val="0"/>
              </a:spcAft>
              <a:buFont typeface="Symbol"/>
              <a:buChar char="Þ"/>
            </a:pPr>
            <a:r>
              <a:rPr lang="de-DE" sz="1900" b="0" dirty="0" smtClean="0"/>
              <a:t>1/20 Regel tritt in Kraft: Abstand zwischen 60% Grenze und tatsächliche Schuldenquote durchschnittlich 5% pro Jahr verringern</a:t>
            </a:r>
          </a:p>
          <a:p>
            <a:pPr marL="0" indent="0" fontAlgn="auto">
              <a:lnSpc>
                <a:spcPct val="100000"/>
              </a:lnSpc>
              <a:spcAft>
                <a:spcPts val="0"/>
              </a:spcAft>
              <a:buFont typeface="Arial" pitchFamily="34" charset="0"/>
              <a:buNone/>
            </a:pPr>
            <a:endParaRPr lang="de-DE" sz="2000" b="0" dirty="0" smtClean="0"/>
          </a:p>
        </p:txBody>
      </p:sp>
      <p:sp>
        <p:nvSpPr>
          <p:cNvPr id="6" name="Inhaltsplatzhalter 2"/>
          <p:cNvSpPr txBox="1">
            <a:spLocks/>
          </p:cNvSpPr>
          <p:nvPr/>
        </p:nvSpPr>
        <p:spPr>
          <a:xfrm>
            <a:off x="5508104" y="1541594"/>
            <a:ext cx="3312368" cy="2908920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00000"/>
              </a:lnSpc>
              <a:spcAft>
                <a:spcPts val="0"/>
              </a:spcAft>
              <a:buFont typeface="Arial" pitchFamily="34" charset="0"/>
              <a:buNone/>
            </a:pPr>
            <a:r>
              <a:rPr lang="de-DE" b="1" i="1" dirty="0" smtClean="0"/>
              <a:t>Präventiver Arm:</a:t>
            </a:r>
          </a:p>
          <a:p>
            <a:pPr lvl="1" fontAlgn="auto">
              <a:lnSpc>
                <a:spcPct val="100000"/>
              </a:lnSpc>
              <a:spcAft>
                <a:spcPts val="0"/>
              </a:spcAft>
              <a:buFontTx/>
              <a:buChar char="-"/>
            </a:pPr>
            <a:r>
              <a:rPr lang="de-DE" b="1" dirty="0" smtClean="0"/>
              <a:t>Mittelfristiges Haushaltsziel </a:t>
            </a:r>
            <a:r>
              <a:rPr lang="de-DE" b="0" dirty="0" smtClean="0"/>
              <a:t>ist zu erreichen (MTO).</a:t>
            </a:r>
          </a:p>
          <a:p>
            <a:pPr lvl="1" fontAlgn="auto">
              <a:lnSpc>
                <a:spcPct val="100000"/>
              </a:lnSpc>
              <a:spcAft>
                <a:spcPts val="0"/>
              </a:spcAft>
              <a:buFontTx/>
              <a:buChar char="-"/>
            </a:pPr>
            <a:r>
              <a:rPr lang="de-DE" b="0" dirty="0" smtClean="0"/>
              <a:t>Wenn man das Ziel nicht erreich hat, so muss man jährlich das strukturelle Haushaltssaldo um rund 0,5% konsolidieren.</a:t>
            </a:r>
          </a:p>
          <a:p>
            <a:pPr lvl="1" fontAlgn="auto">
              <a:lnSpc>
                <a:spcPct val="100000"/>
              </a:lnSpc>
              <a:spcAft>
                <a:spcPts val="0"/>
              </a:spcAft>
              <a:buFont typeface="Symbol" panose="05050102010706020507" pitchFamily="18" charset="2"/>
              <a:buChar char="-"/>
            </a:pPr>
            <a:r>
              <a:rPr lang="de-DE" b="0" dirty="0" smtClean="0"/>
              <a:t>Zusätzlich </a:t>
            </a:r>
            <a:r>
              <a:rPr lang="de-DE" b="1" dirty="0" smtClean="0"/>
              <a:t>Ausgabenregel</a:t>
            </a:r>
            <a:r>
              <a:rPr lang="de-DE" b="0" dirty="0" smtClean="0"/>
              <a:t>: jährliches Wachstum der Primärausgaben (öffentliche Ausgaben abzüglich Zinszahlungen) darf eine mittelfristige Referenzwachstumsrate nicht überschreiten</a:t>
            </a:r>
          </a:p>
          <a:p>
            <a:pPr marL="274320" lvl="1" indent="0" fontAlgn="auto">
              <a:lnSpc>
                <a:spcPct val="100000"/>
              </a:lnSpc>
              <a:spcAft>
                <a:spcPts val="0"/>
              </a:spcAft>
              <a:buFont typeface="Arial" pitchFamily="34" charset="0"/>
              <a:buNone/>
            </a:pPr>
            <a:r>
              <a:rPr lang="de-DE" b="0" dirty="0" smtClean="0"/>
              <a:t>(automatische Stabilisatoren sind hier ausgenommen)</a:t>
            </a:r>
            <a:endParaRPr lang="de-DE" b="0" dirty="0" smtClean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251520" y="499238"/>
            <a:ext cx="8229600" cy="990600"/>
          </a:xfrm>
        </p:spPr>
        <p:txBody>
          <a:bodyPr>
            <a:normAutofit/>
          </a:bodyPr>
          <a:lstStyle/>
          <a:p>
            <a:r>
              <a:rPr lang="de-DE" sz="2800" dirty="0" smtClean="0"/>
              <a:t>3. Fiskalische Kriterien</a:t>
            </a: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3120867901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dirty="0"/>
              <a:t>3. Das Europäische Semester: Lage in Österreich </a:t>
            </a:r>
            <a:endParaRPr lang="de-AT" sz="28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628800"/>
            <a:ext cx="8083997" cy="4645555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539552" y="6274355"/>
            <a:ext cx="4968552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900" b="0" dirty="0" smtClean="0"/>
              <a:t>Quelle. FISK Jahresbericht </a:t>
            </a:r>
            <a:r>
              <a:rPr lang="de-AT" sz="900" b="0" dirty="0" smtClean="0"/>
              <a:t>2019</a:t>
            </a:r>
            <a:endParaRPr lang="de-AT" sz="900" b="0" dirty="0"/>
          </a:p>
        </p:txBody>
      </p:sp>
    </p:spTree>
    <p:extLst>
      <p:ext uri="{BB962C8B-B14F-4D97-AF65-F5344CB8AC3E}">
        <p14:creationId xmlns:p14="http://schemas.microsoft.com/office/powerpoint/2010/main" val="2880030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dirty="0"/>
              <a:t>3. Das Europäische Semester: Lage in Österreich </a:t>
            </a:r>
            <a:endParaRPr lang="de-AT" sz="2800" dirty="0"/>
          </a:p>
        </p:txBody>
      </p:sp>
      <p:sp>
        <p:nvSpPr>
          <p:cNvPr id="7" name="Textfeld 6"/>
          <p:cNvSpPr txBox="1"/>
          <p:nvPr/>
        </p:nvSpPr>
        <p:spPr>
          <a:xfrm>
            <a:off x="971600" y="5805264"/>
            <a:ext cx="4968552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900" b="0" dirty="0" smtClean="0"/>
              <a:t>Quelle. FISK Jahresbericht </a:t>
            </a:r>
            <a:r>
              <a:rPr lang="de-AT" sz="900" b="0" dirty="0" smtClean="0"/>
              <a:t>2019</a:t>
            </a:r>
            <a:endParaRPr lang="de-AT" sz="900" b="0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1629909"/>
            <a:ext cx="6012111" cy="4205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230613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990600"/>
          </a:xfrm>
        </p:spPr>
        <p:txBody>
          <a:bodyPr>
            <a:normAutofit/>
          </a:bodyPr>
          <a:lstStyle/>
          <a:p>
            <a:r>
              <a:rPr lang="de-AT" sz="2800" dirty="0" smtClean="0"/>
              <a:t>3. Das Europäische Semester und der Fokus auf Haushaltsdisziplin: Adäquat oder nicht ?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1520" y="2060848"/>
            <a:ext cx="8229600" cy="4560168"/>
          </a:xfrm>
        </p:spPr>
        <p:txBody>
          <a:bodyPr>
            <a:normAutofit/>
          </a:bodyPr>
          <a:lstStyle/>
          <a:p>
            <a:r>
              <a:rPr lang="de-AT" dirty="0" smtClean="0"/>
              <a:t>Forderung nach einer Fokusänderung </a:t>
            </a:r>
          </a:p>
          <a:p>
            <a:pPr lvl="1"/>
            <a:r>
              <a:rPr lang="de-AT" dirty="0" smtClean="0"/>
              <a:t>Verteilungsfragen in das Zentrum rücken: Fokus passt nicht zu Zielen und Problemen der EU ?</a:t>
            </a:r>
          </a:p>
          <a:p>
            <a:pPr lvl="1"/>
            <a:r>
              <a:rPr lang="de-AT" dirty="0" smtClean="0"/>
              <a:t>Arbeitslosigkeit im EU Vergleich relativ gut: große Unterschiede zwischen nationalen und EU Berechnungsmethoden</a:t>
            </a:r>
          </a:p>
          <a:p>
            <a:pPr lvl="1"/>
            <a:r>
              <a:rPr lang="de-AT" dirty="0" smtClean="0"/>
              <a:t>Inlandsnachfrage stärken statt Ausweitung und Vertiefung der Handelsbeziehungen (Exportsteigerungen)</a:t>
            </a:r>
          </a:p>
          <a:p>
            <a:r>
              <a:rPr lang="de-AT" dirty="0" smtClean="0"/>
              <a:t>Wage </a:t>
            </a:r>
            <a:r>
              <a:rPr lang="de-AT" dirty="0" err="1" smtClean="0"/>
              <a:t>led</a:t>
            </a:r>
            <a:r>
              <a:rPr lang="de-AT" dirty="0" smtClean="0"/>
              <a:t> versus </a:t>
            </a:r>
            <a:r>
              <a:rPr lang="de-AT" dirty="0" err="1" smtClean="0"/>
              <a:t>profit</a:t>
            </a:r>
            <a:r>
              <a:rPr lang="de-AT" dirty="0" smtClean="0"/>
              <a:t> </a:t>
            </a:r>
            <a:r>
              <a:rPr lang="de-AT" dirty="0" err="1" smtClean="0"/>
              <a:t>led</a:t>
            </a:r>
            <a:r>
              <a:rPr lang="de-AT" dirty="0" smtClean="0"/>
              <a:t>: für Wachstum und Entwicklung in Europa? 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412530027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3600" dirty="0" smtClean="0"/>
              <a:t>4. Finanzmarktstabilität – Bankenunion</a:t>
            </a:r>
            <a:endParaRPr lang="de-AT" sz="3600" dirty="0"/>
          </a:p>
        </p:txBody>
      </p:sp>
    </p:spTree>
    <p:extLst>
      <p:ext uri="{BB962C8B-B14F-4D97-AF65-F5344CB8AC3E}">
        <p14:creationId xmlns:p14="http://schemas.microsoft.com/office/powerpoint/2010/main" val="22010490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/>
              <a:t>4. Finanzmarktstabilität – Bankenunion 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683568" y="6309320"/>
            <a:ext cx="2016224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000" b="0" dirty="0" smtClean="0"/>
              <a:t>Quelle: </a:t>
            </a:r>
            <a:r>
              <a:rPr lang="de-AT" sz="1000" b="0" dirty="0" err="1" smtClean="0"/>
              <a:t>OeNB</a:t>
            </a:r>
            <a:endParaRPr lang="de-AT" sz="1000" b="0" dirty="0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1556792"/>
            <a:ext cx="8858250" cy="4258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0576189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326902"/>
            <a:ext cx="5869479" cy="5128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107504" y="2674511"/>
            <a:ext cx="1800200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buClr>
                <a:srgbClr val="EEECE1"/>
              </a:buClr>
            </a:pPr>
            <a:r>
              <a:rPr lang="de-AT" sz="1300" dirty="0" smtClean="0">
                <a:solidFill>
                  <a:prstClr val="black"/>
                </a:solidFill>
                <a:latin typeface="Arial"/>
              </a:rPr>
              <a:t>Joint </a:t>
            </a:r>
            <a:r>
              <a:rPr lang="de-AT" sz="1300" dirty="0" err="1" smtClean="0">
                <a:solidFill>
                  <a:prstClr val="black"/>
                </a:solidFill>
                <a:latin typeface="Arial"/>
              </a:rPr>
              <a:t>Supervisory</a:t>
            </a:r>
            <a:r>
              <a:rPr lang="de-AT" sz="1300" dirty="0" smtClean="0">
                <a:solidFill>
                  <a:prstClr val="black"/>
                </a:solidFill>
                <a:latin typeface="Arial"/>
              </a:rPr>
              <a:t> Team</a:t>
            </a:r>
            <a:r>
              <a:rPr lang="de-AT" sz="1300" b="0" dirty="0" smtClean="0">
                <a:solidFill>
                  <a:prstClr val="black"/>
                </a:solidFill>
                <a:latin typeface="Arial"/>
              </a:rPr>
              <a:t>: Setzt sich aus </a:t>
            </a:r>
            <a:r>
              <a:rPr lang="de-AT" sz="1300" b="0" dirty="0" err="1" smtClean="0">
                <a:solidFill>
                  <a:prstClr val="black"/>
                </a:solidFill>
                <a:latin typeface="Arial"/>
              </a:rPr>
              <a:t>MitarbeiterInnen</a:t>
            </a:r>
            <a:r>
              <a:rPr lang="de-AT" sz="1300" b="0" dirty="0" smtClean="0">
                <a:solidFill>
                  <a:prstClr val="black"/>
                </a:solidFill>
                <a:latin typeface="Arial"/>
              </a:rPr>
              <a:t> der nationaler Aufsichten und EZB </a:t>
            </a:r>
            <a:r>
              <a:rPr lang="de-AT" sz="1300" b="0" dirty="0" err="1" smtClean="0">
                <a:solidFill>
                  <a:prstClr val="black"/>
                </a:solidFill>
                <a:latin typeface="Arial"/>
              </a:rPr>
              <a:t>MitarbeiterInnen</a:t>
            </a:r>
            <a:r>
              <a:rPr lang="de-AT" sz="1300" b="0" dirty="0" smtClean="0">
                <a:solidFill>
                  <a:prstClr val="black"/>
                </a:solidFill>
                <a:latin typeface="Arial"/>
              </a:rPr>
              <a:t> zusammen; variiert in Größe je nach Komplexität des Instituts</a:t>
            </a:r>
            <a:endParaRPr lang="de-AT" sz="1300" b="0" dirty="0">
              <a:solidFill>
                <a:prstClr val="black"/>
              </a:solidFill>
              <a:latin typeface="Arial"/>
            </a:endParaRPr>
          </a:p>
        </p:txBody>
      </p:sp>
      <p:cxnSp>
        <p:nvCxnSpPr>
          <p:cNvPr id="4" name="Gerade Verbindung mit Pfeil 3"/>
          <p:cNvCxnSpPr/>
          <p:nvPr/>
        </p:nvCxnSpPr>
        <p:spPr>
          <a:xfrm>
            <a:off x="1907704" y="4005064"/>
            <a:ext cx="1152128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feld 4"/>
          <p:cNvSpPr txBox="1"/>
          <p:nvPr/>
        </p:nvSpPr>
        <p:spPr>
          <a:xfrm>
            <a:off x="7452320" y="3573016"/>
            <a:ext cx="136815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buClr>
                <a:srgbClr val="EEECE1"/>
              </a:buClr>
            </a:pPr>
            <a:r>
              <a:rPr lang="de-AT" sz="1000" b="0" dirty="0" smtClean="0">
                <a:solidFill>
                  <a:prstClr val="black"/>
                </a:solidFill>
                <a:latin typeface="Arial"/>
              </a:rPr>
              <a:t>Ausschließlich nationale Behörden zuständig, Österreich: FMA und </a:t>
            </a:r>
            <a:r>
              <a:rPr lang="de-AT" sz="1000" b="0" dirty="0" err="1" smtClean="0">
                <a:solidFill>
                  <a:prstClr val="black"/>
                </a:solidFill>
                <a:latin typeface="Arial"/>
              </a:rPr>
              <a:t>OeNB</a:t>
            </a:r>
            <a:endParaRPr lang="de-AT" sz="1000" b="0" dirty="0">
              <a:solidFill>
                <a:prstClr val="black"/>
              </a:solidFill>
              <a:latin typeface="Arial"/>
            </a:endParaRPr>
          </a:p>
        </p:txBody>
      </p:sp>
      <p:cxnSp>
        <p:nvCxnSpPr>
          <p:cNvPr id="7" name="Gerade Verbindung mit Pfeil 6"/>
          <p:cNvCxnSpPr/>
          <p:nvPr/>
        </p:nvCxnSpPr>
        <p:spPr>
          <a:xfrm flipH="1">
            <a:off x="7020272" y="3717032"/>
            <a:ext cx="432048" cy="2868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8229600" cy="990600"/>
          </a:xfrm>
        </p:spPr>
        <p:txBody>
          <a:bodyPr>
            <a:noAutofit/>
          </a:bodyPr>
          <a:lstStyle/>
          <a:p>
            <a:r>
              <a:rPr lang="de-AT" sz="3200" dirty="0"/>
              <a:t>4. Finanzmarktstabilität – Bankenunion:  SSM – Einheitlicher Aufsichtsmechanismus</a:t>
            </a:r>
          </a:p>
        </p:txBody>
      </p:sp>
    </p:spTree>
    <p:extLst>
      <p:ext uri="{BB962C8B-B14F-4D97-AF65-F5344CB8AC3E}">
        <p14:creationId xmlns:p14="http://schemas.microsoft.com/office/powerpoint/2010/main" val="31596331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1520" y="1600200"/>
            <a:ext cx="8712968" cy="52578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de-DE" b="1" dirty="0">
                <a:solidFill>
                  <a:schemeClr val="tx2"/>
                </a:solidFill>
              </a:rPr>
              <a:t>1. Ausschuss für die einheitliche Abwicklung (Single Resolution Board, SRB)</a:t>
            </a:r>
          </a:p>
          <a:p>
            <a:pPr lvl="1"/>
            <a:r>
              <a:rPr lang="de-DE" dirty="0" smtClean="0"/>
              <a:t>Sitz </a:t>
            </a:r>
            <a:r>
              <a:rPr lang="de-DE" dirty="0"/>
              <a:t>in Brüssel. </a:t>
            </a:r>
            <a:r>
              <a:rPr lang="de-DE" dirty="0" smtClean="0"/>
              <a:t>Der </a:t>
            </a:r>
            <a:r>
              <a:rPr lang="de-DE" dirty="0"/>
              <a:t>Abwicklungsausschuss hat mit 1. Jänner 2015 seine volle Tätigkeit </a:t>
            </a:r>
            <a:r>
              <a:rPr lang="de-DE" dirty="0" smtClean="0"/>
              <a:t>aufgenommen. </a:t>
            </a:r>
            <a:r>
              <a:rPr lang="de-DE" dirty="0"/>
              <a:t>Beschlussfassungen und Maßnahmen zu konkreten Abwicklungen sind erst </a:t>
            </a:r>
            <a:r>
              <a:rPr lang="de-DE" b="1" i="1" dirty="0" smtClean="0"/>
              <a:t>seit </a:t>
            </a:r>
            <a:r>
              <a:rPr lang="de-DE" b="1" i="1" dirty="0" smtClean="0"/>
              <a:t>1</a:t>
            </a:r>
            <a:r>
              <a:rPr lang="de-DE" b="1" i="1" dirty="0"/>
              <a:t>. Jänner </a:t>
            </a:r>
            <a:r>
              <a:rPr lang="de-DE" b="1" i="1" dirty="0" smtClean="0"/>
              <a:t>2016 </a:t>
            </a:r>
            <a:r>
              <a:rPr lang="de-DE" dirty="0"/>
              <a:t>möglich</a:t>
            </a:r>
            <a:r>
              <a:rPr lang="de-DE" dirty="0" smtClean="0"/>
              <a:t>.</a:t>
            </a:r>
          </a:p>
          <a:p>
            <a:pPr marL="0" indent="0">
              <a:buNone/>
            </a:pPr>
            <a:r>
              <a:rPr lang="de-DE" b="1" dirty="0">
                <a:solidFill>
                  <a:schemeClr val="tx2"/>
                </a:solidFill>
              </a:rPr>
              <a:t>2. Einheitlicher Abwicklungsfonds (Single Resolution Fund, SRF)</a:t>
            </a:r>
          </a:p>
          <a:p>
            <a:pPr lvl="1"/>
            <a:r>
              <a:rPr lang="de-DE" dirty="0" smtClean="0"/>
              <a:t>das </a:t>
            </a:r>
            <a:r>
              <a:rPr lang="de-DE" dirty="0"/>
              <a:t>finanzielle Fundament des Abwicklungsmechanismus. Eigentümer des Fonds ist der Zentrale Abwicklungsausschuss, der diesen auch verwalten wird. </a:t>
            </a:r>
            <a:r>
              <a:rPr lang="de-DE" u="sng" dirty="0"/>
              <a:t>Der Abwicklungsfonds wird durch finanzielle Beiträge der Bankindustrie gespeist</a:t>
            </a:r>
            <a:r>
              <a:rPr lang="de-DE" dirty="0"/>
              <a:t>, wobei sich die individuelle Beitragshöhe auf Basis der Größe und des Risikoprofils des jeweiligen Kreditinstitutes errechnet.</a:t>
            </a:r>
          </a:p>
          <a:p>
            <a:pPr lvl="1"/>
            <a:r>
              <a:rPr lang="de-DE" dirty="0" smtClean="0"/>
              <a:t>Das </a:t>
            </a:r>
            <a:r>
              <a:rPr lang="de-DE" dirty="0"/>
              <a:t>Volumen </a:t>
            </a:r>
            <a:r>
              <a:rPr lang="de-DE" b="1" i="1" dirty="0"/>
              <a:t>soll mindestens 1 % der gedeckten Einlagen </a:t>
            </a:r>
            <a:r>
              <a:rPr lang="de-DE" dirty="0"/>
              <a:t>aller Kreditinstitute entsprechen. Der Fonds wird ab 1. Jänner 2016 innerhalb von acht Jahren aufgebaut und wird daher 2024 voraussichtlich mit 55 </a:t>
            </a:r>
            <a:r>
              <a:rPr lang="de-DE" dirty="0" err="1"/>
              <a:t>Mrd</a:t>
            </a:r>
            <a:r>
              <a:rPr lang="de-DE" dirty="0"/>
              <a:t> EUR dotiert sein. </a:t>
            </a:r>
            <a:r>
              <a:rPr lang="de-DE" b="1" i="1" dirty="0" smtClean="0"/>
              <a:t>(„</a:t>
            </a:r>
            <a:r>
              <a:rPr lang="de-DE" b="1" i="1" dirty="0" err="1"/>
              <a:t>Bail</a:t>
            </a:r>
            <a:r>
              <a:rPr lang="de-DE" b="1" i="1" dirty="0"/>
              <a:t>-in</a:t>
            </a:r>
            <a:r>
              <a:rPr lang="de-DE" b="1" i="1" dirty="0" smtClean="0"/>
              <a:t>“)</a:t>
            </a:r>
            <a:endParaRPr lang="de-DE" b="1" i="1" dirty="0"/>
          </a:p>
          <a:p>
            <a:endParaRPr lang="de-DE" dirty="0"/>
          </a:p>
        </p:txBody>
      </p:sp>
      <p:sp>
        <p:nvSpPr>
          <p:cNvPr id="5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/>
              <a:t>4. Finanzmarktstabilität – </a:t>
            </a:r>
            <a:r>
              <a:rPr lang="de-AT" dirty="0" smtClean="0"/>
              <a:t>Bankenunion. Einheitlicher Abwicklungsmechanismus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3699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Wo stehen wir?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1596107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llipse 24"/>
          <p:cNvSpPr/>
          <p:nvPr/>
        </p:nvSpPr>
        <p:spPr>
          <a:xfrm>
            <a:off x="1864151" y="5766669"/>
            <a:ext cx="3211905" cy="1011694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Ellipse 22"/>
          <p:cNvSpPr/>
          <p:nvPr/>
        </p:nvSpPr>
        <p:spPr>
          <a:xfrm>
            <a:off x="5002233" y="5106746"/>
            <a:ext cx="3823973" cy="156876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Ellipse 20"/>
          <p:cNvSpPr/>
          <p:nvPr/>
        </p:nvSpPr>
        <p:spPr>
          <a:xfrm>
            <a:off x="5666347" y="1764961"/>
            <a:ext cx="3211905" cy="1011694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Ellipse 19"/>
          <p:cNvSpPr/>
          <p:nvPr/>
        </p:nvSpPr>
        <p:spPr>
          <a:xfrm>
            <a:off x="4348427" y="3862839"/>
            <a:ext cx="3823973" cy="102838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Ellipse 18"/>
          <p:cNvSpPr/>
          <p:nvPr/>
        </p:nvSpPr>
        <p:spPr>
          <a:xfrm>
            <a:off x="3922368" y="2962906"/>
            <a:ext cx="3601960" cy="1012833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Ellipse 16"/>
          <p:cNvSpPr/>
          <p:nvPr/>
        </p:nvSpPr>
        <p:spPr>
          <a:xfrm>
            <a:off x="2224190" y="4649554"/>
            <a:ext cx="3211905" cy="1011694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Ellipse 15"/>
          <p:cNvSpPr/>
          <p:nvPr/>
        </p:nvSpPr>
        <p:spPr>
          <a:xfrm>
            <a:off x="379748" y="3382270"/>
            <a:ext cx="4032448" cy="13084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Ellipse 14"/>
          <p:cNvSpPr/>
          <p:nvPr/>
        </p:nvSpPr>
        <p:spPr>
          <a:xfrm>
            <a:off x="215516" y="2270808"/>
            <a:ext cx="2316215" cy="10861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/>
          <p:cNvSpPr/>
          <p:nvPr/>
        </p:nvSpPr>
        <p:spPr>
          <a:xfrm>
            <a:off x="2843808" y="2057207"/>
            <a:ext cx="3240360" cy="10556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Ellipse 12"/>
          <p:cNvSpPr/>
          <p:nvPr/>
        </p:nvSpPr>
        <p:spPr>
          <a:xfrm>
            <a:off x="371491" y="1065399"/>
            <a:ext cx="4032448" cy="13084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/>
          <p:cNvSpPr/>
          <p:nvPr/>
        </p:nvSpPr>
        <p:spPr>
          <a:xfrm>
            <a:off x="4362328" y="926009"/>
            <a:ext cx="2801960" cy="12236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feld 2"/>
          <p:cNvSpPr txBox="1"/>
          <p:nvPr/>
        </p:nvSpPr>
        <p:spPr>
          <a:xfrm>
            <a:off x="1115616" y="1484784"/>
            <a:ext cx="3240360" cy="759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0" dirty="0" smtClean="0"/>
              <a:t>EU zwischen Integration und Desintegration</a:t>
            </a:r>
            <a:endParaRPr lang="de-DE" b="0" dirty="0"/>
          </a:p>
        </p:txBody>
      </p:sp>
      <p:sp>
        <p:nvSpPr>
          <p:cNvPr id="4" name="Textfeld 3"/>
          <p:cNvSpPr txBox="1"/>
          <p:nvPr/>
        </p:nvSpPr>
        <p:spPr>
          <a:xfrm>
            <a:off x="611560" y="2780928"/>
            <a:ext cx="3240360" cy="400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0" dirty="0" smtClean="0"/>
              <a:t>Fiskalpakt</a:t>
            </a:r>
            <a:endParaRPr lang="de-DE" b="0" dirty="0"/>
          </a:p>
        </p:txBody>
      </p:sp>
      <p:sp>
        <p:nvSpPr>
          <p:cNvPr id="5" name="Textfeld 4"/>
          <p:cNvSpPr txBox="1"/>
          <p:nvPr/>
        </p:nvSpPr>
        <p:spPr>
          <a:xfrm>
            <a:off x="4932040" y="1484784"/>
            <a:ext cx="3240360" cy="400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0" dirty="0" smtClean="0"/>
              <a:t>Bankenunion</a:t>
            </a:r>
            <a:endParaRPr lang="de-DE" b="0" dirty="0"/>
          </a:p>
        </p:txBody>
      </p:sp>
      <p:sp>
        <p:nvSpPr>
          <p:cNvPr id="6" name="Textfeld 5"/>
          <p:cNvSpPr txBox="1"/>
          <p:nvPr/>
        </p:nvSpPr>
        <p:spPr>
          <a:xfrm>
            <a:off x="4860032" y="4221088"/>
            <a:ext cx="3240360" cy="400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0" dirty="0" smtClean="0"/>
              <a:t>Global Green New Deal</a:t>
            </a:r>
            <a:endParaRPr lang="de-DE" b="0" dirty="0"/>
          </a:p>
        </p:txBody>
      </p:sp>
      <p:sp>
        <p:nvSpPr>
          <p:cNvPr id="7" name="Textfeld 6"/>
          <p:cNvSpPr txBox="1"/>
          <p:nvPr/>
        </p:nvSpPr>
        <p:spPr>
          <a:xfrm>
            <a:off x="3311860" y="2505182"/>
            <a:ext cx="3240360" cy="400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0" dirty="0" smtClean="0"/>
              <a:t>Finanzmarktstabilität</a:t>
            </a:r>
            <a:endParaRPr lang="de-DE" b="0" dirty="0"/>
          </a:p>
        </p:txBody>
      </p:sp>
      <p:sp>
        <p:nvSpPr>
          <p:cNvPr id="8" name="Textfeld 7"/>
          <p:cNvSpPr txBox="1"/>
          <p:nvPr/>
        </p:nvSpPr>
        <p:spPr>
          <a:xfrm>
            <a:off x="1043608" y="3645024"/>
            <a:ext cx="3240360" cy="759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0" dirty="0" smtClean="0"/>
              <a:t>Geldpolitik – Niedrigzinspolitik </a:t>
            </a:r>
            <a:endParaRPr lang="de-DE" b="0" dirty="0"/>
          </a:p>
        </p:txBody>
      </p:sp>
      <p:sp>
        <p:nvSpPr>
          <p:cNvPr id="9" name="Textfeld 8"/>
          <p:cNvSpPr txBox="1"/>
          <p:nvPr/>
        </p:nvSpPr>
        <p:spPr>
          <a:xfrm>
            <a:off x="2555776" y="4960115"/>
            <a:ext cx="3240360" cy="400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0" dirty="0" smtClean="0"/>
              <a:t>Europa 2020 ? 2030 ? </a:t>
            </a:r>
            <a:endParaRPr lang="de-DE" b="0" dirty="0"/>
          </a:p>
        </p:txBody>
      </p:sp>
      <p:sp>
        <p:nvSpPr>
          <p:cNvPr id="10" name="Textfeld 9"/>
          <p:cNvSpPr txBox="1"/>
          <p:nvPr/>
        </p:nvSpPr>
        <p:spPr>
          <a:xfrm>
            <a:off x="4355976" y="3261498"/>
            <a:ext cx="3240360" cy="400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0" dirty="0"/>
              <a:t>N</a:t>
            </a:r>
            <a:r>
              <a:rPr lang="de-DE" b="0" dirty="0" smtClean="0"/>
              <a:t>achhaltigkeitsziele</a:t>
            </a:r>
            <a:endParaRPr lang="de-DE" b="0" dirty="0"/>
          </a:p>
        </p:txBody>
      </p:sp>
      <p:sp>
        <p:nvSpPr>
          <p:cNvPr id="11" name="Textfeld 10"/>
          <p:cNvSpPr txBox="1"/>
          <p:nvPr/>
        </p:nvSpPr>
        <p:spPr>
          <a:xfrm>
            <a:off x="6228184" y="2040692"/>
            <a:ext cx="2088232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0" dirty="0" smtClean="0"/>
              <a:t>Junker Plan</a:t>
            </a:r>
            <a:endParaRPr lang="de-DE" b="0" dirty="0"/>
          </a:p>
        </p:txBody>
      </p:sp>
      <p:sp>
        <p:nvSpPr>
          <p:cNvPr id="22" name="Textfeld 21"/>
          <p:cNvSpPr txBox="1"/>
          <p:nvPr/>
        </p:nvSpPr>
        <p:spPr>
          <a:xfrm>
            <a:off x="5659233" y="5249475"/>
            <a:ext cx="3010109" cy="1426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0" dirty="0" smtClean="0"/>
              <a:t>Von der lineare zur zirkulären Produktionsweise =&gt; </a:t>
            </a:r>
            <a:r>
              <a:rPr lang="de-DE" b="0" dirty="0" err="1" smtClean="0"/>
              <a:t>circular</a:t>
            </a:r>
            <a:r>
              <a:rPr lang="de-DE" b="0" dirty="0" smtClean="0"/>
              <a:t> </a:t>
            </a:r>
            <a:r>
              <a:rPr lang="de-DE" b="0" dirty="0" err="1" smtClean="0"/>
              <a:t>economy</a:t>
            </a:r>
            <a:endParaRPr lang="de-DE" b="0" dirty="0"/>
          </a:p>
        </p:txBody>
      </p:sp>
      <p:sp>
        <p:nvSpPr>
          <p:cNvPr id="24" name="Textfeld 23"/>
          <p:cNvSpPr txBox="1"/>
          <p:nvPr/>
        </p:nvSpPr>
        <p:spPr>
          <a:xfrm>
            <a:off x="2627784" y="5930786"/>
            <a:ext cx="2448272" cy="759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0" dirty="0" smtClean="0"/>
              <a:t>Package 2018 </a:t>
            </a:r>
            <a:r>
              <a:rPr lang="de-DE" b="0" dirty="0" err="1" smtClean="0"/>
              <a:t>circular</a:t>
            </a:r>
            <a:r>
              <a:rPr lang="de-DE" b="0" dirty="0" smtClean="0"/>
              <a:t> </a:t>
            </a:r>
            <a:r>
              <a:rPr lang="de-DE" b="0" dirty="0" err="1" smtClean="0"/>
              <a:t>economy</a:t>
            </a:r>
            <a:endParaRPr lang="de-DE" b="0" dirty="0"/>
          </a:p>
        </p:txBody>
      </p:sp>
    </p:spTree>
    <p:extLst>
      <p:ext uri="{BB962C8B-B14F-4D97-AF65-F5344CB8AC3E}">
        <p14:creationId xmlns:p14="http://schemas.microsoft.com/office/powerpoint/2010/main" val="19888847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990600"/>
          </a:xfrm>
        </p:spPr>
        <p:txBody>
          <a:bodyPr>
            <a:noAutofit/>
          </a:bodyPr>
          <a:lstStyle/>
          <a:p>
            <a:r>
              <a:rPr lang="de-AT" sz="2800" dirty="0" smtClean="0"/>
              <a:t>Wo stehen wir? </a:t>
            </a:r>
            <a:r>
              <a:rPr lang="de-AT" sz="2800" dirty="0" smtClean="0"/>
              <a:t>Von einer linearen zu einer zirkulären Wirtschaftsweise? Von einer wirtschaft</a:t>
            </a:r>
            <a:r>
              <a:rPr lang="de-AT" sz="2800" dirty="0" smtClean="0"/>
              <a:t>s- zu einer Sozialunion?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582724"/>
            <a:ext cx="8229600" cy="4876800"/>
          </a:xfrm>
        </p:spPr>
        <p:txBody>
          <a:bodyPr>
            <a:normAutofit lnSpcReduction="10000"/>
          </a:bodyPr>
          <a:lstStyle/>
          <a:p>
            <a:r>
              <a:rPr lang="de-AT" dirty="0" smtClean="0"/>
              <a:t>EU als dynamische Wirtschaftsregion?</a:t>
            </a:r>
          </a:p>
          <a:p>
            <a:pPr lvl="1"/>
            <a:r>
              <a:rPr lang="de-AT" dirty="0" smtClean="0"/>
              <a:t>Aufschwung; Österreich </a:t>
            </a:r>
            <a:r>
              <a:rPr lang="de-AT" dirty="0" smtClean="0"/>
              <a:t>mit guter konjunktureller Ausgangslage – Abschwung erwartet</a:t>
            </a:r>
            <a:endParaRPr lang="de-AT" dirty="0" smtClean="0"/>
          </a:p>
          <a:p>
            <a:pPr lvl="1"/>
            <a:r>
              <a:rPr lang="de-AT" dirty="0" smtClean="0"/>
              <a:t>Asymmetrien in Europa gegeben</a:t>
            </a:r>
          </a:p>
          <a:p>
            <a:r>
              <a:rPr lang="de-AT" dirty="0" smtClean="0"/>
              <a:t>Währungsunion ? </a:t>
            </a:r>
          </a:p>
          <a:p>
            <a:pPr lvl="1"/>
            <a:r>
              <a:rPr lang="de-AT" dirty="0" smtClean="0"/>
              <a:t>JA, weiteren Entwicklungen ?</a:t>
            </a:r>
          </a:p>
          <a:p>
            <a:r>
              <a:rPr lang="de-AT" dirty="0" smtClean="0"/>
              <a:t>Wirtschaftsunion?</a:t>
            </a:r>
          </a:p>
          <a:p>
            <a:pPr lvl="1"/>
            <a:r>
              <a:rPr lang="de-AT" dirty="0" smtClean="0"/>
              <a:t>Zahlreiche Maßnahmen zur Harmonisierung und Steigerung der Stabilität</a:t>
            </a:r>
          </a:p>
          <a:p>
            <a:pPr lvl="1"/>
            <a:r>
              <a:rPr lang="de-AT" dirty="0" smtClean="0"/>
              <a:t>Breite Zielpalette bei Europa 2020: viele Ziele noch weit entfernt</a:t>
            </a:r>
          </a:p>
          <a:p>
            <a:r>
              <a:rPr lang="de-AT" dirty="0" smtClean="0"/>
              <a:t>Sozialunion ?</a:t>
            </a:r>
          </a:p>
          <a:p>
            <a:pPr lvl="1"/>
            <a:r>
              <a:rPr lang="de-AT" dirty="0" smtClean="0"/>
              <a:t>Gewerkschaftliche </a:t>
            </a:r>
            <a:r>
              <a:rPr lang="de-AT" dirty="0" smtClean="0"/>
              <a:t>Organisation? (Frage nach. Guter Arbeit, gute Bildung und gesellschaftlicher Teilhabe, einem handlungsfähigen Staat, angemessenes Einkommen…)</a:t>
            </a:r>
          </a:p>
          <a:p>
            <a:endParaRPr lang="de-AT" dirty="0"/>
          </a:p>
        </p:txBody>
      </p:sp>
      <p:sp>
        <p:nvSpPr>
          <p:cNvPr id="4" name="Abgerundetes Rechteck 3"/>
          <p:cNvSpPr/>
          <p:nvPr/>
        </p:nvSpPr>
        <p:spPr>
          <a:xfrm>
            <a:off x="251520" y="5013176"/>
            <a:ext cx="8640960" cy="1656184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0495186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576064"/>
          </a:xfrm>
        </p:spPr>
        <p:txBody>
          <a:bodyPr>
            <a:noAutofit/>
          </a:bodyPr>
          <a:lstStyle/>
          <a:p>
            <a:r>
              <a:rPr lang="de-AT" sz="3200" dirty="0" smtClean="0"/>
              <a:t>Zusammenfassung</a:t>
            </a:r>
            <a:r>
              <a:rPr lang="de-AT" sz="3200" dirty="0"/>
              <a:t/>
            </a:r>
            <a:br>
              <a:rPr lang="de-AT" sz="3200" dirty="0"/>
            </a:br>
            <a:r>
              <a:rPr lang="de-AT" sz="3200" dirty="0"/>
              <a:t> 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4876800"/>
          </a:xfrm>
        </p:spPr>
        <p:txBody>
          <a:bodyPr>
            <a:normAutofit/>
          </a:bodyPr>
          <a:lstStyle/>
          <a:p>
            <a:r>
              <a:rPr lang="de-AT" dirty="0" smtClean="0"/>
              <a:t>Zahlreiche negative Entwicklungen werden dem herrschenden neoliberalen Paradigma zugeschrieben</a:t>
            </a:r>
          </a:p>
          <a:p>
            <a:pPr lvl="1"/>
            <a:r>
              <a:rPr lang="de-AT" dirty="0" smtClean="0"/>
              <a:t>Verteilung, Lohneinkommen…</a:t>
            </a:r>
          </a:p>
          <a:p>
            <a:r>
              <a:rPr lang="de-AT" dirty="0" smtClean="0"/>
              <a:t>Koordinierte Wirtschaftspolitik durch Haushaltsdisziplin (Austeritätspolitik) der EU</a:t>
            </a:r>
          </a:p>
          <a:p>
            <a:pPr lvl="1"/>
            <a:r>
              <a:rPr lang="de-AT" dirty="0" smtClean="0"/>
              <a:t>Alternativen: Bedeutung von wage-</a:t>
            </a:r>
            <a:r>
              <a:rPr lang="de-AT" dirty="0" err="1" smtClean="0"/>
              <a:t>led</a:t>
            </a:r>
            <a:r>
              <a:rPr lang="de-AT" dirty="0" smtClean="0"/>
              <a:t> Ökonomien, multiplikative Wirkungen öffentlicher Ausgaben…</a:t>
            </a:r>
          </a:p>
          <a:p>
            <a:r>
              <a:rPr lang="de-AT" dirty="0" smtClean="0"/>
              <a:t>Alternativen: </a:t>
            </a:r>
          </a:p>
          <a:p>
            <a:pPr lvl="1"/>
            <a:r>
              <a:rPr lang="de-AT" dirty="0" smtClean="0"/>
              <a:t>Fokus auf beschäftigungspolitische Maßnahmen ? </a:t>
            </a:r>
          </a:p>
          <a:p>
            <a:pPr lvl="1"/>
            <a:r>
              <a:rPr lang="de-AT" dirty="0" smtClean="0"/>
              <a:t>verstärkte Koordinierung der Makropolitik ? 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07" y="3789040"/>
            <a:ext cx="8669337" cy="168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7555381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6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3568" y="2204864"/>
            <a:ext cx="7772400" cy="2200275"/>
          </a:xfrm>
        </p:spPr>
        <p:txBody>
          <a:bodyPr/>
          <a:lstStyle/>
          <a:p>
            <a:r>
              <a:rPr lang="de-AT" dirty="0" smtClean="0"/>
              <a:t>Vielen Dank !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11560" y="4581128"/>
            <a:ext cx="7772400" cy="1500187"/>
          </a:xfrm>
        </p:spPr>
        <p:txBody>
          <a:bodyPr/>
          <a:lstStyle/>
          <a:p>
            <a:r>
              <a:rPr lang="de-AT" sz="1800" dirty="0" smtClean="0">
                <a:solidFill>
                  <a:schemeClr val="tx1"/>
                </a:solidFill>
                <a:hlinkClick r:id="rId2"/>
              </a:rPr>
              <a:t>Elisabeth.Springler@fh-vie.ac.at</a:t>
            </a:r>
            <a:r>
              <a:rPr lang="de-AT" sz="1800" dirty="0" smtClean="0">
                <a:solidFill>
                  <a:schemeClr val="tx1"/>
                </a:solidFill>
              </a:rPr>
              <a:t> </a:t>
            </a:r>
          </a:p>
          <a:p>
            <a:r>
              <a:rPr lang="de-AT" sz="1800" dirty="0" smtClean="0"/>
              <a:t>Tel. 7201286-20</a:t>
            </a:r>
            <a:endParaRPr lang="de-AT" sz="18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4584159"/>
            <a:ext cx="1367796" cy="660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413466"/>
      </p:ext>
    </p:extLst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WU Standard">
  <a:themeElements>
    <a:clrScheme name="WU Standard 1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WU Standar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74625" marR="0" indent="-174625" algn="l" defTabSz="914400" rtl="0" eaLnBrk="1" fontAlgn="base" latinLnBrk="0" hangingPunct="1">
          <a:lnSpc>
            <a:spcPts val="2600"/>
          </a:lnSpc>
          <a:spcBef>
            <a:spcPts val="1000"/>
          </a:spcBef>
          <a:spcAft>
            <a:spcPct val="0"/>
          </a:spcAft>
          <a:buClr>
            <a:schemeClr val="bg2"/>
          </a:buClr>
          <a:buSzTx/>
          <a:buFontTx/>
          <a:buNone/>
          <a:tabLst/>
          <a:defRPr kumimoji="0" lang="de-DE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74625" marR="0" indent="-174625" algn="l" defTabSz="914400" rtl="0" eaLnBrk="1" fontAlgn="base" latinLnBrk="0" hangingPunct="1">
          <a:lnSpc>
            <a:spcPts val="2600"/>
          </a:lnSpc>
          <a:spcBef>
            <a:spcPts val="1000"/>
          </a:spcBef>
          <a:spcAft>
            <a:spcPct val="0"/>
          </a:spcAft>
          <a:buClr>
            <a:schemeClr val="bg2"/>
          </a:buClr>
          <a:buSzTx/>
          <a:buFontTx/>
          <a:buNone/>
          <a:tabLst/>
          <a:defRPr kumimoji="0" lang="de-DE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WU Standar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U Standar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U Standar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U Standar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U Standar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U Standar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U Standar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U Standard 8">
        <a:dk1>
          <a:srgbClr val="FFFFFF"/>
        </a:dk1>
        <a:lt1>
          <a:srgbClr val="FFFFFF"/>
        </a:lt1>
        <a:dk2>
          <a:srgbClr val="FFFFFF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WU Kapiteltitel">
  <a:themeElements>
    <a:clrScheme name="WU Kapiteltitel 8">
      <a:dk1>
        <a:srgbClr val="FFFFFF"/>
      </a:dk1>
      <a:lt1>
        <a:srgbClr val="FFFFFF"/>
      </a:lt1>
      <a:dk2>
        <a:srgbClr val="FFFFFF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WU Kapiteltit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74625" marR="0" indent="-174625" algn="l" defTabSz="914400" rtl="0" eaLnBrk="1" fontAlgn="base" latinLnBrk="0" hangingPunct="1">
          <a:lnSpc>
            <a:spcPts val="2600"/>
          </a:lnSpc>
          <a:spcBef>
            <a:spcPts val="1000"/>
          </a:spcBef>
          <a:spcAft>
            <a:spcPct val="0"/>
          </a:spcAft>
          <a:buClr>
            <a:schemeClr val="bg2"/>
          </a:buClr>
          <a:buSzTx/>
          <a:buFontTx/>
          <a:buNone/>
          <a:tabLst/>
          <a:defRPr kumimoji="0" lang="de-DE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74625" marR="0" indent="-174625" algn="l" defTabSz="914400" rtl="0" eaLnBrk="1" fontAlgn="base" latinLnBrk="0" hangingPunct="1">
          <a:lnSpc>
            <a:spcPts val="2600"/>
          </a:lnSpc>
          <a:spcBef>
            <a:spcPts val="1000"/>
          </a:spcBef>
          <a:spcAft>
            <a:spcPct val="0"/>
          </a:spcAft>
          <a:buClr>
            <a:schemeClr val="bg2"/>
          </a:buClr>
          <a:buSzTx/>
          <a:buFontTx/>
          <a:buNone/>
          <a:tabLst/>
          <a:defRPr kumimoji="0" lang="de-DE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WU Kapiteltitel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U Kapiteltitel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U Kapiteltitel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U Kapiteltitel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U Kapiteltitel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U Kapiteltitel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U Kapiteltitel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U Kapiteltitel 8">
        <a:dk1>
          <a:srgbClr val="FFFFFF"/>
        </a:dk1>
        <a:lt1>
          <a:srgbClr val="FFFFFF"/>
        </a:lt1>
        <a:dk2>
          <a:srgbClr val="FFFFFF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Klarheit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larhei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B18E9AF044A59489D1D04E9328FEAA5" ma:contentTypeVersion="0" ma:contentTypeDescription="Ein neues Dokument erstellen." ma:contentTypeScope="" ma:versionID="3a84724ad6a35521fdd81c70b1d96bb0">
  <xsd:schema xmlns:xsd="http://www.w3.org/2001/XMLSchema" xmlns:p="http://schemas.microsoft.com/office/2006/metadata/properties" targetNamespace="http://schemas.microsoft.com/office/2006/metadata/properties" ma:root="true" ma:fieldsID="246f02dd96380beb4f7cdcce14d77fd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 ma:readOnly="tru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FF47C9E5-E827-4D4E-966C-ABC0105B5E8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8B31F4D-8471-4BBF-8534-12F706A108C4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36580E5-EC03-4B11-9205-D3CEF249065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1050</Words>
  <Application>Microsoft Office PowerPoint</Application>
  <PresentationFormat>Overheadfolien</PresentationFormat>
  <Paragraphs>147</Paragraphs>
  <Slides>29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29</vt:i4>
      </vt:variant>
    </vt:vector>
  </HeadingPairs>
  <TitlesOfParts>
    <vt:vector size="35" baseType="lpstr">
      <vt:lpstr>Arial</vt:lpstr>
      <vt:lpstr>Symbol</vt:lpstr>
      <vt:lpstr>Times New Roman</vt:lpstr>
      <vt:lpstr>WU Standard</vt:lpstr>
      <vt:lpstr>WU Kapiteltitel</vt:lpstr>
      <vt:lpstr>Klarheit</vt:lpstr>
      <vt:lpstr>Wirtschafts-, Sozial- und Währungsunion: Ökonomische Integration – Die EU als dynamische Wirtschaftsregion</vt:lpstr>
      <vt:lpstr>PowerPoint-Präsentation</vt:lpstr>
      <vt:lpstr>Agenda</vt:lpstr>
      <vt:lpstr>1. Die ökonomische Integration der Eu </vt:lpstr>
      <vt:lpstr>1. Geldpolitik im Zentrum: Quantitative Easing als Methode zur ökonomischen Stabilisierung ?</vt:lpstr>
      <vt:lpstr>1. Welche Strukturveränderungen haben die Wirtschaft in den letzten Jahrzehnten geprägt?</vt:lpstr>
      <vt:lpstr>1. Österreich Wachstum gedämpft</vt:lpstr>
      <vt:lpstr>1. Effekte der lockeren Geldpolitik</vt:lpstr>
      <vt:lpstr>1. Steigende Finanzialisierung und Hauspreise auch in Österreich</vt:lpstr>
      <vt:lpstr>2. Europa 2020</vt:lpstr>
      <vt:lpstr>2. Europa 2020: </vt:lpstr>
      <vt:lpstr>2. Europa 2020 – die Operationalisierung der Zielbereiche</vt:lpstr>
      <vt:lpstr>PowerPoint-Präsentation</vt:lpstr>
      <vt:lpstr>PowerPoint-Präsentation</vt:lpstr>
      <vt:lpstr>3. Das Europäische Semester </vt:lpstr>
      <vt:lpstr>3. Das Europäische Semester - Jahresplan</vt:lpstr>
      <vt:lpstr>3. Fiskalische Kriterien</vt:lpstr>
      <vt:lpstr>3. Das Europäische Semester: Lage in Österreich </vt:lpstr>
      <vt:lpstr>3. Das Europäische Semester: Lage in Österreich </vt:lpstr>
      <vt:lpstr>3. Das Europäische Semester und der Fokus auf Haushaltsdisziplin: Adäquat oder nicht ?</vt:lpstr>
      <vt:lpstr>4. Finanzmarktstabilität – Bankenunion</vt:lpstr>
      <vt:lpstr>4. Finanzmarktstabilität – Bankenunion </vt:lpstr>
      <vt:lpstr>4. Finanzmarktstabilität – Bankenunion:  SSM – Einheitlicher Aufsichtsmechanismus</vt:lpstr>
      <vt:lpstr>4. Finanzmarktstabilität – Bankenunion. Einheitlicher Abwicklungsmechanismus</vt:lpstr>
      <vt:lpstr>Wo stehen wir?</vt:lpstr>
      <vt:lpstr>PowerPoint-Präsentation</vt:lpstr>
      <vt:lpstr>Wo stehen wir? Von einer linearen zu einer zirkulären Wirtschaftsweise? Von einer wirtschafts- zu einer Sozialunion?</vt:lpstr>
      <vt:lpstr>Zusammenfassung  </vt:lpstr>
      <vt:lpstr>Vielen Dank !</vt:lpstr>
    </vt:vector>
  </TitlesOfParts>
  <Company>Wirtschaftsuniversität Wien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WU Präsentationsvorlage Powerpoint</dc:title>
  <dc:creator>Elisabeth</dc:creator>
  <cp:lastModifiedBy>Springler, Elisabeth</cp:lastModifiedBy>
  <cp:revision>1081</cp:revision>
  <cp:lastPrinted>2017-03-27T16:25:47Z</cp:lastPrinted>
  <dcterms:created xsi:type="dcterms:W3CDTF">1995-06-17T23:31:02Z</dcterms:created>
  <dcterms:modified xsi:type="dcterms:W3CDTF">2020-01-28T09:39:15Z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0x0101002B18E9AF044A59489D1D04E9328FEAA5</vt:lpwstr>
  </property>
</Properties>
</file>