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73" r:id="rId3"/>
    <p:sldId id="263" r:id="rId4"/>
    <p:sldId id="270" r:id="rId5"/>
    <p:sldId id="257" r:id="rId6"/>
    <p:sldId id="274" r:id="rId7"/>
    <p:sldId id="275" r:id="rId8"/>
    <p:sldId id="264" r:id="rId9"/>
    <p:sldId id="265" r:id="rId10"/>
    <p:sldId id="266" r:id="rId11"/>
    <p:sldId id="267" r:id="rId12"/>
    <p:sldId id="268" r:id="rId13"/>
    <p:sldId id="269" r:id="rId14"/>
    <p:sldId id="26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96"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A3B8A-8A47-44E4-98CE-5DAC8E2CD26B}" type="datetimeFigureOut">
              <a:rPr lang="de-AT" smtClean="0"/>
              <a:t>14.01.2020</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65793B-9834-4094-A46C-4B62EE685F4C}" type="slidenum">
              <a:rPr lang="de-AT" smtClean="0"/>
              <a:t>‹Nr.›</a:t>
            </a:fld>
            <a:endParaRPr lang="de-AT"/>
          </a:p>
        </p:txBody>
      </p:sp>
    </p:spTree>
    <p:extLst>
      <p:ext uri="{BB962C8B-B14F-4D97-AF65-F5344CB8AC3E}">
        <p14:creationId xmlns:p14="http://schemas.microsoft.com/office/powerpoint/2010/main" val="236797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1/14/2020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‹Nr.›</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1/14/2020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de-DE" smtClean="0"/>
              <a:t>Titelmasterformat durch Klicken bearbeiten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de-DE" smtClean="0"/>
              <a:t>Titelmasterformat durch Klicken bearbeiten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1/14/2020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1/14/2020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1/14/2020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‹Nr.›</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AT" dirty="0" smtClean="0"/>
              <a:t>Vielfalt und EINHEIT</a:t>
            </a:r>
            <a:br>
              <a:rPr lang="de-AT" dirty="0" smtClean="0"/>
            </a:br>
            <a:r>
              <a:rPr lang="de-AT" sz="4400" dirty="0" smtClean="0"/>
              <a:t>im EU SYSTEM</a:t>
            </a:r>
            <a:endParaRPr lang="de-AT" sz="4400" dirty="0"/>
          </a:p>
        </p:txBody>
      </p:sp>
      <p:sp>
        <p:nvSpPr>
          <p:cNvPr id="3" name="Untertitel 2"/>
          <p:cNvSpPr>
            <a:spLocks noGrp="1"/>
          </p:cNvSpPr>
          <p:nvPr>
            <p:ph type="subTitle" idx="1"/>
          </p:nvPr>
        </p:nvSpPr>
        <p:spPr/>
        <p:txBody>
          <a:bodyPr/>
          <a:lstStyle/>
          <a:p>
            <a:endParaRPr lang="de-AT" dirty="0" smtClean="0"/>
          </a:p>
          <a:p>
            <a:r>
              <a:rPr lang="de-AT" dirty="0" smtClean="0"/>
              <a:t>GNT, EU-Lehrgang 14.01.2020</a:t>
            </a:r>
            <a:endParaRPr lang="de-AT" dirty="0"/>
          </a:p>
        </p:txBody>
      </p:sp>
    </p:spTree>
    <p:extLst>
      <p:ext uri="{BB962C8B-B14F-4D97-AF65-F5344CB8AC3E}">
        <p14:creationId xmlns:p14="http://schemas.microsoft.com/office/powerpoint/2010/main" val="1501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US </a:t>
            </a:r>
            <a:r>
              <a:rPr lang="de-AT" dirty="0" err="1" smtClean="0"/>
              <a:t>vs</a:t>
            </a:r>
            <a:r>
              <a:rPr lang="de-AT" dirty="0" smtClean="0"/>
              <a:t> EU: wo liegt der Unterschied?</a:t>
            </a:r>
            <a:endParaRPr lang="de-AT" dirty="0"/>
          </a:p>
        </p:txBody>
      </p:sp>
      <p:sp>
        <p:nvSpPr>
          <p:cNvPr id="3" name="Inhaltsplatzhalter 2"/>
          <p:cNvSpPr>
            <a:spLocks noGrp="1"/>
          </p:cNvSpPr>
          <p:nvPr>
            <p:ph sz="half" idx="1"/>
          </p:nvPr>
        </p:nvSpPr>
        <p:spPr/>
        <p:txBody>
          <a:bodyPr>
            <a:normAutofit/>
          </a:bodyPr>
          <a:lstStyle/>
          <a:p>
            <a:r>
              <a:rPr lang="de-AT" sz="4800" dirty="0" smtClean="0"/>
              <a:t>E </a:t>
            </a:r>
            <a:r>
              <a:rPr lang="de-AT" sz="4800" dirty="0" err="1" smtClean="0"/>
              <a:t>pluribus</a:t>
            </a:r>
            <a:r>
              <a:rPr lang="de-AT" sz="4800" dirty="0" smtClean="0"/>
              <a:t> </a:t>
            </a:r>
            <a:r>
              <a:rPr lang="de-AT" sz="4800" dirty="0" err="1" smtClean="0"/>
              <a:t>unum</a:t>
            </a:r>
            <a:endParaRPr lang="de-AT" sz="4800" dirty="0"/>
          </a:p>
        </p:txBody>
      </p:sp>
      <p:sp>
        <p:nvSpPr>
          <p:cNvPr id="4" name="Inhaltsplatzhalter 3"/>
          <p:cNvSpPr>
            <a:spLocks noGrp="1"/>
          </p:cNvSpPr>
          <p:nvPr>
            <p:ph sz="half" idx="2"/>
          </p:nvPr>
        </p:nvSpPr>
        <p:spPr/>
        <p:txBody>
          <a:bodyPr>
            <a:normAutofit/>
          </a:bodyPr>
          <a:lstStyle/>
          <a:p>
            <a:r>
              <a:rPr lang="de-AT" sz="4800" dirty="0"/>
              <a:t>In </a:t>
            </a:r>
            <a:r>
              <a:rPr lang="de-AT" sz="4800" dirty="0" err="1"/>
              <a:t>varietate</a:t>
            </a:r>
            <a:r>
              <a:rPr lang="de-AT" sz="4800" dirty="0"/>
              <a:t> </a:t>
            </a:r>
            <a:r>
              <a:rPr lang="de-AT" sz="4800" dirty="0" err="1"/>
              <a:t>concordia</a:t>
            </a:r>
            <a:endParaRPr lang="de-AT" sz="4800" dirty="0"/>
          </a:p>
        </p:txBody>
      </p:sp>
    </p:spTree>
    <p:extLst>
      <p:ext uri="{BB962C8B-B14F-4D97-AF65-F5344CB8AC3E}">
        <p14:creationId xmlns:p14="http://schemas.microsoft.com/office/powerpoint/2010/main" val="2660449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Vielfaltswahrung als Unionsziel</a:t>
            </a:r>
            <a:endParaRPr lang="de-AT" dirty="0"/>
          </a:p>
        </p:txBody>
      </p:sp>
      <p:sp>
        <p:nvSpPr>
          <p:cNvPr id="3" name="Inhaltsplatzhalter 2"/>
          <p:cNvSpPr>
            <a:spLocks noGrp="1"/>
          </p:cNvSpPr>
          <p:nvPr>
            <p:ph idx="1"/>
          </p:nvPr>
        </p:nvSpPr>
        <p:spPr/>
        <p:txBody>
          <a:bodyPr/>
          <a:lstStyle/>
          <a:p>
            <a:r>
              <a:rPr lang="de-AT" dirty="0"/>
              <a:t>Ziele der EU in Art 3 </a:t>
            </a:r>
            <a:r>
              <a:rPr lang="de-AT" dirty="0" smtClean="0"/>
              <a:t>(3) TEU</a:t>
            </a:r>
            <a:r>
              <a:rPr lang="de-AT" dirty="0"/>
              <a:t>: Sie wahrt den Reichtum ihrer kulturellen und sprachlichen Vielfalt und sorgt für den Schutz und die Entwicklung des kulturellen Erbes Europas. </a:t>
            </a:r>
            <a:endParaRPr lang="en-US" altLang="de-DE" dirty="0"/>
          </a:p>
          <a:p>
            <a:endParaRPr lang="de-AT" dirty="0"/>
          </a:p>
        </p:txBody>
      </p:sp>
    </p:spTree>
    <p:extLst>
      <p:ext uri="{BB962C8B-B14F-4D97-AF65-F5344CB8AC3E}">
        <p14:creationId xmlns:p14="http://schemas.microsoft.com/office/powerpoint/2010/main" val="2518896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AT" dirty="0" smtClean="0"/>
              <a:t>Identitätsschutz </a:t>
            </a:r>
            <a:r>
              <a:rPr lang="de-AT" dirty="0" err="1" smtClean="0"/>
              <a:t>vs</a:t>
            </a:r>
            <a:r>
              <a:rPr lang="de-AT" dirty="0" smtClean="0"/>
              <a:t> Loyalitätspflicht </a:t>
            </a:r>
            <a:br>
              <a:rPr lang="de-AT" dirty="0" smtClean="0"/>
            </a:br>
            <a:r>
              <a:rPr lang="de-AT" dirty="0" smtClean="0"/>
              <a:t>in Art 4 EUV</a:t>
            </a:r>
            <a:endParaRPr lang="de-AT" dirty="0"/>
          </a:p>
        </p:txBody>
      </p:sp>
      <p:sp>
        <p:nvSpPr>
          <p:cNvPr id="3" name="Inhaltsplatzhalter 2"/>
          <p:cNvSpPr>
            <a:spLocks noGrp="1"/>
          </p:cNvSpPr>
          <p:nvPr>
            <p:ph idx="1"/>
          </p:nvPr>
        </p:nvSpPr>
        <p:spPr>
          <a:xfrm>
            <a:off x="1371600" y="1604211"/>
            <a:ext cx="9601200" cy="5141494"/>
          </a:xfrm>
        </p:spPr>
        <p:txBody>
          <a:bodyPr>
            <a:normAutofit fontScale="85000" lnSpcReduction="10000"/>
          </a:bodyPr>
          <a:lstStyle/>
          <a:p>
            <a:endParaRPr lang="de-AT" dirty="0"/>
          </a:p>
          <a:p>
            <a:endParaRPr lang="de-AT" dirty="0"/>
          </a:p>
          <a:p>
            <a:r>
              <a:rPr lang="de-AT" dirty="0"/>
              <a:t>(1) Alle der Union nicht in den Verträgen übertragenen Zuständigkeiten verbleiben gemäß Artikel 5 bei den Mitgliedstaaten. </a:t>
            </a:r>
          </a:p>
          <a:p>
            <a:r>
              <a:rPr lang="de-AT" dirty="0"/>
              <a:t>(2) Die Union achtet die Gleichheit der Mitgliedstaaten vor den Verträgen und ihre jeweilige nationale Identität, die in ihren grundlegenden politischen und verfassungsmäßigen Strukturen einschließlich der regionalen und lokalen Selbstverwaltung zum Ausdruck kommt. Sie achtet die grundlegenden Funktionen des Staates, insbesondere die Wahrung der territorialen Unversehrtheit, die Aufrechterhaltung der öffentlichen Ordnung und den Schutz der nationalen Sicherheit. Insbesondere die nationale Sicherheit fällt weiterhin in die alleinige Verantwortung der einzelnen Mitgliedstaaten. </a:t>
            </a:r>
          </a:p>
          <a:p>
            <a:r>
              <a:rPr lang="de-AT" dirty="0"/>
              <a:t>(3) Nach dem Grundsatz der loyalen Zusammenarbeit achten und unterstützen sich die Union und die Mitgliedstaaten gegenseitig bei der Erfüllung der Aufgaben, die sich aus den Verträgen ergeben. </a:t>
            </a:r>
            <a:r>
              <a:rPr lang="de-AT" dirty="0" smtClean="0"/>
              <a:t/>
            </a:r>
            <a:br>
              <a:rPr lang="de-AT" dirty="0" smtClean="0"/>
            </a:br>
            <a:r>
              <a:rPr lang="de-AT" dirty="0" smtClean="0"/>
              <a:t>Die </a:t>
            </a:r>
            <a:r>
              <a:rPr lang="de-AT" dirty="0"/>
              <a:t>Mitgliedstaaten ergreifen alle geeigneten Maßnahmen allgemeiner oder besonderer Art zur Erfüllung der Verpflichtungen, die sich aus den Verträgen oder den Handlungen der Organe der Union ergeben. </a:t>
            </a:r>
            <a:r>
              <a:rPr lang="de-AT" dirty="0" smtClean="0"/>
              <a:t/>
            </a:r>
            <a:br>
              <a:rPr lang="de-AT" dirty="0" smtClean="0"/>
            </a:br>
            <a:r>
              <a:rPr lang="de-AT" dirty="0" smtClean="0"/>
              <a:t>Die </a:t>
            </a:r>
            <a:r>
              <a:rPr lang="de-AT" dirty="0"/>
              <a:t>Mitgliedstaaten unterstützen die Union bei der Erfüllung ihrer Aufgabe und unterlassen alle Maßnahmen, die die Verwirklichung der Ziele der Union gefährden könnten.</a:t>
            </a:r>
            <a:endParaRPr lang="de-AT" dirty="0"/>
          </a:p>
        </p:txBody>
      </p:sp>
    </p:spTree>
    <p:extLst>
      <p:ext uri="{BB962C8B-B14F-4D97-AF65-F5344CB8AC3E}">
        <p14:creationId xmlns:p14="http://schemas.microsoft.com/office/powerpoint/2010/main" val="86477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 in der Charter</a:t>
            </a:r>
            <a:endParaRPr lang="de-AT" dirty="0"/>
          </a:p>
        </p:txBody>
      </p:sp>
      <p:sp>
        <p:nvSpPr>
          <p:cNvPr id="3" name="Inhaltsplatzhalter 2"/>
          <p:cNvSpPr>
            <a:spLocks noGrp="1"/>
          </p:cNvSpPr>
          <p:nvPr>
            <p:ph idx="1"/>
          </p:nvPr>
        </p:nvSpPr>
        <p:spPr/>
        <p:txBody>
          <a:bodyPr>
            <a:normAutofit/>
          </a:bodyPr>
          <a:lstStyle/>
          <a:p>
            <a:r>
              <a:rPr lang="de-AT" dirty="0" smtClean="0"/>
              <a:t>Präambel Charter: </a:t>
            </a:r>
            <a:r>
              <a:rPr lang="de-AT" dirty="0"/>
              <a:t>Die Union trägt zur Erhaltung und zur Entwicklung dieser gemeinsamen Werte unter Achtung der Vielfalt der Kulturen und Traditionen der Völker Europas sowie der nationalen Identität der Mitgliedstaaten und der Organisation ihrer staatlichen Gewalt auf nationaler, regionaler und lokaler Ebene bei. </a:t>
            </a:r>
            <a:r>
              <a:rPr lang="de-AT" dirty="0"/>
              <a:t>Sie ist bestrebt, eine ausgewogene und nachhaltige Entwicklung zu fördern und stellt den freien Personen-, Dienstleistungs-, Waren- und Kapitalverkehr sowie die Niederlassungsfreiheit sicher. </a:t>
            </a:r>
            <a:endParaRPr lang="de-AT" dirty="0" smtClean="0"/>
          </a:p>
          <a:p>
            <a:r>
              <a:rPr lang="de-AT" dirty="0" smtClean="0"/>
              <a:t>Artikel 21 der Charter: </a:t>
            </a:r>
            <a:r>
              <a:rPr lang="de-AT" sz="2100" dirty="0"/>
              <a:t>Vielfalt der Kulturen, Religionen und </a:t>
            </a:r>
            <a:r>
              <a:rPr lang="de-AT" sz="2100" dirty="0" smtClean="0"/>
              <a:t>Sprachen: Die </a:t>
            </a:r>
            <a:r>
              <a:rPr lang="de-AT" sz="2100" dirty="0"/>
              <a:t>Union achtet die Vielfalt der Kulturen, Religionen und Sprachen</a:t>
            </a:r>
            <a:r>
              <a:rPr lang="de-AT" sz="2100" dirty="0" smtClean="0"/>
              <a:t>.</a:t>
            </a:r>
            <a:endParaRPr lang="de-AT" dirty="0" smtClean="0"/>
          </a:p>
          <a:p>
            <a:endParaRPr lang="de-AT" dirty="0"/>
          </a:p>
        </p:txBody>
      </p:sp>
    </p:spTree>
    <p:extLst>
      <p:ext uri="{BB962C8B-B14F-4D97-AF65-F5344CB8AC3E}">
        <p14:creationId xmlns:p14="http://schemas.microsoft.com/office/powerpoint/2010/main" val="422080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Vielfaltsschutz durch Diskriminierungsschutz</a:t>
            </a:r>
            <a:endParaRPr lang="de-AT" dirty="0"/>
          </a:p>
        </p:txBody>
      </p:sp>
      <p:sp>
        <p:nvSpPr>
          <p:cNvPr id="3" name="Inhaltsplatzhalter 2"/>
          <p:cNvSpPr>
            <a:spLocks noGrp="1"/>
          </p:cNvSpPr>
          <p:nvPr>
            <p:ph idx="1"/>
          </p:nvPr>
        </p:nvSpPr>
        <p:spPr/>
        <p:txBody>
          <a:bodyPr/>
          <a:lstStyle/>
          <a:p>
            <a:endParaRPr lang="de-AT" dirty="0"/>
          </a:p>
          <a:p>
            <a:endParaRPr lang="de-AT" dirty="0"/>
          </a:p>
          <a:p>
            <a:r>
              <a:rPr lang="de-AT" dirty="0" smtClean="0"/>
              <a:t>Art. 10 VAEU: Bei </a:t>
            </a:r>
            <a:r>
              <a:rPr lang="de-AT" dirty="0"/>
              <a:t>der Festlegung und Durchführung ihrer Politik und ihrer Maßnahmen zielt die Union darauf ab, Diskriminierungen aus Gründen des Geschlechts, der Rasse, der ethnischen Herkunft, der Religion oder der Weltanschauung, einer Behinderung, des Alters oder der sexuellen Ausrichtung zu bekämpfen.</a:t>
            </a:r>
            <a:endParaRPr lang="de-AT" dirty="0"/>
          </a:p>
        </p:txBody>
      </p:sp>
    </p:spTree>
    <p:extLst>
      <p:ext uri="{BB962C8B-B14F-4D97-AF65-F5344CB8AC3E}">
        <p14:creationId xmlns:p14="http://schemas.microsoft.com/office/powerpoint/2010/main" val="90177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Vielfaltsschutz in Sachen Kirchenrecht</a:t>
            </a:r>
            <a:endParaRPr lang="de-AT" dirty="0"/>
          </a:p>
        </p:txBody>
      </p:sp>
      <p:sp>
        <p:nvSpPr>
          <p:cNvPr id="3" name="Inhaltsplatzhalter 2"/>
          <p:cNvSpPr>
            <a:spLocks noGrp="1"/>
          </p:cNvSpPr>
          <p:nvPr>
            <p:ph idx="1"/>
          </p:nvPr>
        </p:nvSpPr>
        <p:spPr/>
        <p:txBody>
          <a:bodyPr>
            <a:normAutofit/>
          </a:bodyPr>
          <a:lstStyle/>
          <a:p>
            <a:r>
              <a:rPr lang="de-AT" dirty="0" smtClean="0"/>
              <a:t>Art. 17 EUV: </a:t>
            </a:r>
            <a:endParaRPr lang="de-AT" dirty="0"/>
          </a:p>
          <a:p>
            <a:pPr marL="0" indent="0">
              <a:buNone/>
            </a:pPr>
            <a:endParaRPr lang="de-AT" dirty="0"/>
          </a:p>
          <a:p>
            <a:r>
              <a:rPr lang="de-AT" dirty="0"/>
              <a:t>(1) Die Union achtet den Status, den Kirchen und religiöse Vereinigungen oder Gemeinschaften in den Mitgliedstaaten nach deren Rechtsvorschriften genießen, und beeinträchtigt ihn nicht. </a:t>
            </a:r>
          </a:p>
          <a:p>
            <a:r>
              <a:rPr lang="de-AT" dirty="0"/>
              <a:t>(2) Die Union achtet in gleicher Weise den Status, den weltanschauliche Gemeinschaften nach den einzelstaatlichen Rechtsvorschriften genießen. </a:t>
            </a:r>
          </a:p>
          <a:p>
            <a:r>
              <a:rPr lang="de-AT" dirty="0"/>
              <a:t>(3) Die Union pflegt mit diesen Kirchen und Gemeinschaften in Anerkennung ihrer Identität und ihres besonderen Beitrags einen offenen, transparenten und regelmäßigen Dialog.</a:t>
            </a:r>
            <a:endParaRPr lang="de-AT" dirty="0"/>
          </a:p>
        </p:txBody>
      </p:sp>
    </p:spTree>
    <p:extLst>
      <p:ext uri="{BB962C8B-B14F-4D97-AF65-F5344CB8AC3E}">
        <p14:creationId xmlns:p14="http://schemas.microsoft.com/office/powerpoint/2010/main" val="70171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Vielfaltsbewusste EU Kompetenzen:</a:t>
            </a:r>
            <a:br>
              <a:rPr lang="de-AT" dirty="0" smtClean="0"/>
            </a:br>
            <a:r>
              <a:rPr lang="de-AT" dirty="0" smtClean="0"/>
              <a:t>Sozial- und Bildungspolitik</a:t>
            </a:r>
            <a:endParaRPr lang="de-AT" dirty="0"/>
          </a:p>
        </p:txBody>
      </p:sp>
      <p:sp>
        <p:nvSpPr>
          <p:cNvPr id="3" name="Inhaltsplatzhalter 2"/>
          <p:cNvSpPr>
            <a:spLocks noGrp="1"/>
          </p:cNvSpPr>
          <p:nvPr>
            <p:ph idx="1"/>
          </p:nvPr>
        </p:nvSpPr>
        <p:spPr/>
        <p:txBody>
          <a:bodyPr>
            <a:normAutofit fontScale="92500"/>
          </a:bodyPr>
          <a:lstStyle/>
          <a:p>
            <a:endParaRPr lang="de-AT" dirty="0"/>
          </a:p>
          <a:p>
            <a:endParaRPr lang="de-AT" dirty="0"/>
          </a:p>
          <a:p>
            <a:r>
              <a:rPr lang="de-AT" dirty="0" smtClean="0"/>
              <a:t>Art 151 (2) VAEU: Zu </a:t>
            </a:r>
            <a:r>
              <a:rPr lang="de-AT" dirty="0"/>
              <a:t>diesem Zweck führen die Union und die Mitgliedstaaten Maßnahmen durch, die der Vielfalt der einzelstaatlichen Gepflogenheiten, insbesondere in den vertraglichen Beziehungen, sowie der Notwendigkeit, die Wettbewerbsfähigkeit der Wirtschaft der Union zu erhalten, Rechnung tragen. </a:t>
            </a:r>
            <a:endParaRPr lang="de-AT" dirty="0" smtClean="0"/>
          </a:p>
          <a:p>
            <a:r>
              <a:rPr lang="de-AT" dirty="0" smtClean="0"/>
              <a:t>Art. 165 VAEU: Die </a:t>
            </a:r>
            <a:r>
              <a:rPr lang="de-AT" dirty="0"/>
              <a:t>Union trägt zur Entwicklung einer qualitativ hoch stehenden Bildung dadurch bei, dass sie die Zusammenarbeit zwischen den Mitgliedstaaten fördert und die Tätigkeit der Mitgliedstaaten unter strikter Beachtung der Verantwortung der Mitgliedstaaten für die Lehrinhalte und die Gestaltung des Bildungssystems sowie der Vielfalt ihrer Kulturen und Sprachen erforderlichenfalls unterstützt und ergänzt. </a:t>
            </a:r>
            <a:endParaRPr lang="de-AT" dirty="0"/>
          </a:p>
        </p:txBody>
      </p:sp>
    </p:spTree>
    <p:extLst>
      <p:ext uri="{BB962C8B-B14F-4D97-AF65-F5344CB8AC3E}">
        <p14:creationId xmlns:p14="http://schemas.microsoft.com/office/powerpoint/2010/main" val="3494375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 und EU Kulturpolitik</a:t>
            </a:r>
            <a:endParaRPr lang="de-AT" dirty="0"/>
          </a:p>
        </p:txBody>
      </p:sp>
      <p:sp>
        <p:nvSpPr>
          <p:cNvPr id="3" name="Inhaltsplatzhalter 2"/>
          <p:cNvSpPr>
            <a:spLocks noGrp="1"/>
          </p:cNvSpPr>
          <p:nvPr>
            <p:ph idx="1"/>
          </p:nvPr>
        </p:nvSpPr>
        <p:spPr/>
        <p:txBody>
          <a:bodyPr>
            <a:normAutofit fontScale="55000" lnSpcReduction="20000"/>
          </a:bodyPr>
          <a:lstStyle/>
          <a:p>
            <a:endParaRPr lang="de-AT" dirty="0"/>
          </a:p>
          <a:p>
            <a:endParaRPr lang="de-AT" dirty="0"/>
          </a:p>
          <a:p>
            <a:r>
              <a:rPr lang="de-AT" sz="3500" dirty="0"/>
              <a:t>Art 167 (1) VAEU: Die </a:t>
            </a:r>
            <a:r>
              <a:rPr lang="de-AT" sz="3500" dirty="0"/>
              <a:t>Union leistet einen Beitrag zur Entfaltung der Kulturen der Mitgliedstaaten unter Wahrung ihrer nationalen und regionalen Vielfalt sowie gleichzeitiger Hervorhebung des gemeinsamen kulturellen Erbes</a:t>
            </a:r>
            <a:r>
              <a:rPr lang="de-AT" sz="3500" dirty="0" smtClean="0"/>
              <a:t>.</a:t>
            </a:r>
            <a:endParaRPr lang="de-AT" sz="3500" dirty="0"/>
          </a:p>
          <a:p>
            <a:r>
              <a:rPr lang="de-AT" sz="3500" dirty="0"/>
              <a:t>Art 167 </a:t>
            </a:r>
            <a:r>
              <a:rPr lang="de-AT" sz="3500" dirty="0"/>
              <a:t>(4) VAEU: Die </a:t>
            </a:r>
            <a:r>
              <a:rPr lang="de-AT" sz="3500" dirty="0"/>
              <a:t>Union trägt bei ihrer Tätigkeit aufgrund anderer Bestimmungen der Verträge den kulturellen Aspekten Rechnung, insbesondere zur Wahrung und Förderung der Vielfalt ihrer Kulturen. </a:t>
            </a:r>
          </a:p>
          <a:p>
            <a:r>
              <a:rPr lang="de-AT" sz="3500" dirty="0"/>
              <a:t>Art. 207: Der </a:t>
            </a:r>
            <a:r>
              <a:rPr lang="de-AT" sz="3500" dirty="0"/>
              <a:t>Rat beschließt ebenfalls einstimmig über die Aushandlung und den Abschluss von Abkommen in den folgenden Bereichen: </a:t>
            </a:r>
          </a:p>
          <a:p>
            <a:pPr marL="0" indent="0">
              <a:buNone/>
            </a:pPr>
            <a:r>
              <a:rPr lang="de-AT" sz="3500" dirty="0"/>
              <a:t>a) Handel mit kulturellen und audiovisuellen Dienstleistungen, wenn diese Abkommen die kulturelle und sprachliche Vielfalt in der Union beeinträchtigen könnten;</a:t>
            </a:r>
          </a:p>
        </p:txBody>
      </p:sp>
    </p:spTree>
    <p:extLst>
      <p:ext uri="{BB962C8B-B14F-4D97-AF65-F5344CB8AC3E}">
        <p14:creationId xmlns:p14="http://schemas.microsoft.com/office/powerpoint/2010/main" val="128108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 und EU Spitzenpersonal</a:t>
            </a:r>
            <a:endParaRPr lang="de-AT" dirty="0"/>
          </a:p>
        </p:txBody>
      </p:sp>
      <p:sp>
        <p:nvSpPr>
          <p:cNvPr id="3" name="Inhaltsplatzhalter 2"/>
          <p:cNvSpPr>
            <a:spLocks noGrp="1"/>
          </p:cNvSpPr>
          <p:nvPr>
            <p:ph idx="1"/>
          </p:nvPr>
        </p:nvSpPr>
        <p:spPr/>
        <p:txBody>
          <a:bodyPr/>
          <a:lstStyle/>
          <a:p>
            <a:endParaRPr lang="de-AT" dirty="0"/>
          </a:p>
          <a:p>
            <a:endParaRPr lang="de-AT" dirty="0"/>
          </a:p>
          <a:p>
            <a:r>
              <a:rPr lang="de-AT" dirty="0"/>
              <a:t>6. </a:t>
            </a:r>
            <a:r>
              <a:rPr lang="de-AT" b="1" dirty="0"/>
              <a:t>Erklärung zu Artikel 15 Absätze 5 und 6, Artikel 17 Absätze 6 und 7 und Artikel 18 des Vertrags über die Europäische Union </a:t>
            </a:r>
            <a:endParaRPr lang="de-AT" dirty="0"/>
          </a:p>
          <a:p>
            <a:r>
              <a:rPr lang="de-AT" dirty="0"/>
              <a:t>Bei der Auswahl der Personen, die das Amt des Präsidenten des Europäischen Rates, des Präsidenten der Kommission und des Hohen Vertreters der Union für Außen- und Sicherheitspolitik ausüben sollen, ist gebührend zu berücksichtigen, dass die geografische und demografische Vielfalt der Union und ihrer Mitgliedstaaten angemessen geachtet werden muss.</a:t>
            </a:r>
            <a:endParaRPr lang="de-AT" dirty="0"/>
          </a:p>
        </p:txBody>
      </p:sp>
    </p:spTree>
    <p:extLst>
      <p:ext uri="{BB962C8B-B14F-4D97-AF65-F5344CB8AC3E}">
        <p14:creationId xmlns:p14="http://schemas.microsoft.com/office/powerpoint/2010/main" val="424726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 und EU Sprachpolitik</a:t>
            </a:r>
            <a:endParaRPr lang="de-AT" dirty="0"/>
          </a:p>
        </p:txBody>
      </p:sp>
      <p:sp>
        <p:nvSpPr>
          <p:cNvPr id="3" name="Inhaltsplatzhalter 2"/>
          <p:cNvSpPr>
            <a:spLocks noGrp="1"/>
          </p:cNvSpPr>
          <p:nvPr>
            <p:ph idx="1"/>
          </p:nvPr>
        </p:nvSpPr>
        <p:spPr/>
        <p:txBody>
          <a:bodyPr/>
          <a:lstStyle/>
          <a:p>
            <a:endParaRPr lang="de-AT" dirty="0"/>
          </a:p>
          <a:p>
            <a:endParaRPr lang="de-AT" dirty="0"/>
          </a:p>
          <a:p>
            <a:r>
              <a:rPr lang="de-AT" dirty="0"/>
              <a:t>16. </a:t>
            </a:r>
            <a:r>
              <a:rPr lang="de-AT" b="1" dirty="0"/>
              <a:t>Erklärung zu Artikel 55 Absatz 2 des Vertrags über die Europäische Union </a:t>
            </a:r>
            <a:endParaRPr lang="de-AT" dirty="0"/>
          </a:p>
          <a:p>
            <a:r>
              <a:rPr lang="de-AT" dirty="0"/>
              <a:t>Die Konferenz ist der Auffassung, dass die Möglichkeit der Erstellung von Übersetzungen der Verträge in den Sprachen nach Artikel 55 Absatz 2 zur Verwirklichung des Ziels beiträgt, den Reichtum der kulturellen und sprachlichen Vielfalt der Union im Sinne von Artikel 3 Absatz 3 Unterabsatz 4 zu wahren. Sie bekräftigt diesbezüglich, dass die Union großen Wert auf die kulturelle Vielfalt Europas legt und diesen und anderen Sprachen weiterhin besondere Bedeutung beimessen wird.</a:t>
            </a:r>
            <a:endParaRPr lang="de-AT" dirty="0"/>
          </a:p>
        </p:txBody>
      </p:sp>
    </p:spTree>
    <p:extLst>
      <p:ext uri="{BB962C8B-B14F-4D97-AF65-F5344CB8AC3E}">
        <p14:creationId xmlns:p14="http://schemas.microsoft.com/office/powerpoint/2010/main" val="3744204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Vielfalt als EU Motto</a:t>
            </a:r>
            <a:endParaRPr lang="de-AT" dirty="0"/>
          </a:p>
        </p:txBody>
      </p:sp>
      <p:sp>
        <p:nvSpPr>
          <p:cNvPr id="3" name="Inhaltsplatzhalter 2"/>
          <p:cNvSpPr>
            <a:spLocks noGrp="1"/>
          </p:cNvSpPr>
          <p:nvPr>
            <p:ph idx="1"/>
          </p:nvPr>
        </p:nvSpPr>
        <p:spPr/>
        <p:txBody>
          <a:bodyPr>
            <a:normAutofit fontScale="85000" lnSpcReduction="20000"/>
          </a:bodyPr>
          <a:lstStyle/>
          <a:p>
            <a:endParaRPr lang="de-AT" dirty="0"/>
          </a:p>
          <a:p>
            <a:endParaRPr lang="de-AT" dirty="0"/>
          </a:p>
          <a:p>
            <a:r>
              <a:rPr lang="de-AT" dirty="0"/>
              <a:t>52. </a:t>
            </a:r>
            <a:r>
              <a:rPr lang="de-AT" b="1" dirty="0"/>
              <a:t>Erklärung des Königreichs Belgien, der Republik Bulgarien, der Bundesrepublik Deutschland, der Hellenischen Republik, des Königreichs Spanien, der Italienischen Republik, der Republik Zypern, der Republik Litauen, des Großherzogtums Luxemburg, der Republik Ungarn, der Republik Malta, der Republik Österreich, der Portugiesischen Republik, Rumäniens, der Republik Slowenien und der Slowakischen Republik zu den Symbolen der Europäischen Union </a:t>
            </a:r>
            <a:endParaRPr lang="de-AT" dirty="0"/>
          </a:p>
          <a:p>
            <a:r>
              <a:rPr lang="de-AT" dirty="0"/>
              <a:t>Belgien, Bulgarien, Deutschland, Griechenland, Spanien, Italien, Zypern, Litauen, Luxemburg, Ungarn, Malta, Österreich, Portugal, Rumänien, Slowenien und die Slowakei erklären, dass die Flagge mit einem Kreis von zwölf goldenen Sternen auf blauem Hintergrund, die Hymne aus der "Ode an die Freude" der Neunten Symphonie von Ludwig van Beethoven, der Leitspruch "In Vielfalt geeint", der Euro als Währung der Europäischen Union und der Europatag am 9. Mai für sie auch künftig als Symbole die Zusammengehörigkeit der Menschen in der Europäischen Union und ihre Verbundenheit mit dieser zum Ausdruck bringen.</a:t>
            </a:r>
            <a:endParaRPr lang="de-AT" dirty="0"/>
          </a:p>
        </p:txBody>
      </p:sp>
    </p:spTree>
    <p:extLst>
      <p:ext uri="{BB962C8B-B14F-4D97-AF65-F5344CB8AC3E}">
        <p14:creationId xmlns:p14="http://schemas.microsoft.com/office/powerpoint/2010/main" val="1365062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Beispiele für Einheitswünsche</a:t>
            </a:r>
            <a:endParaRPr lang="de-AT" dirty="0"/>
          </a:p>
        </p:txBody>
      </p:sp>
      <p:sp>
        <p:nvSpPr>
          <p:cNvPr id="3" name="Inhaltsplatzhalter 2"/>
          <p:cNvSpPr>
            <a:spLocks noGrp="1"/>
          </p:cNvSpPr>
          <p:nvPr>
            <p:ph idx="1"/>
          </p:nvPr>
        </p:nvSpPr>
        <p:spPr/>
        <p:txBody>
          <a:bodyPr>
            <a:normAutofit fontScale="92500" lnSpcReduction="10000"/>
          </a:bodyPr>
          <a:lstStyle/>
          <a:p>
            <a:endParaRPr lang="de-AT" dirty="0"/>
          </a:p>
          <a:p>
            <a:endParaRPr lang="de-AT" dirty="0"/>
          </a:p>
          <a:p>
            <a:r>
              <a:rPr lang="de-AT" dirty="0" smtClean="0"/>
              <a:t>Art. 26 EUV: Der </a:t>
            </a:r>
            <a:r>
              <a:rPr lang="de-AT" dirty="0"/>
              <a:t>Rat und der Hohe Vertreter der Union für Außen- und Sicherheitspolitik tragen für ein einheitliches, kohärentes und wirksames Vorgehen der Union Sorge</a:t>
            </a:r>
            <a:r>
              <a:rPr lang="de-AT" dirty="0" smtClean="0"/>
              <a:t>.</a:t>
            </a:r>
          </a:p>
          <a:p>
            <a:r>
              <a:rPr lang="de-AT" dirty="0" smtClean="0"/>
              <a:t>Art. 207 AUV: Die </a:t>
            </a:r>
            <a:r>
              <a:rPr lang="de-AT" dirty="0"/>
              <a:t>gemeinsame Handelspolitik wird nach einheitlichen Grundsätzen gestaltet; dies gilt insbesondere für die Änderung von Zollsätzen, für den Abschluss von Zoll- und Handelsabkommen, die den Handel mit Waren und Dienstleistungen betreffen, und für die Handelsaspekte des geistigen Eigentums, die ausländischen Direktinvestitionen, die Vereinheitlichung der Liberalisierungsmaßnahmen, die Ausfuhrpolitik sowie die handelspolitischen Schutzmaßnahmen, zum Beispiel im Fall von Dumping und Subventionen. Die gemeinsame Handelspolitik wird im Rahmen der Grundsätze und Ziele des auswärtigen Handelns der Union gestaltet.</a:t>
            </a:r>
            <a:endParaRPr lang="de-AT" dirty="0"/>
          </a:p>
        </p:txBody>
      </p:sp>
    </p:spTree>
    <p:extLst>
      <p:ext uri="{BB962C8B-B14F-4D97-AF65-F5344CB8AC3E}">
        <p14:creationId xmlns:p14="http://schemas.microsoft.com/office/powerpoint/2010/main" val="1397029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3"/>
          <p:cNvSpPr>
            <a:spLocks noGrp="1"/>
          </p:cNvSpPr>
          <p:nvPr>
            <p:ph type="sldNum" sz="quarter" idx="10"/>
          </p:nvPr>
        </p:nvSpPr>
        <p:spPr/>
        <p:txBody>
          <a:bodyPr/>
          <a:lstStyle/>
          <a:p>
            <a:pPr>
              <a:defRPr/>
            </a:pPr>
            <a:fld id="{44417C29-0E5E-44B5-9E43-772441137F13}" type="slidenum">
              <a:rPr lang="en-US" altLang="ja-JP"/>
              <a:pPr>
                <a:defRPr/>
              </a:pPr>
              <a:t>14</a:t>
            </a:fld>
            <a:endParaRPr lang="en-US" altLang="ja-JP">
              <a:solidFill>
                <a:schemeClr val="tx1"/>
              </a:solidFill>
              <a:latin typeface="Helvetica" panose="020B0604020202020204" pitchFamily="34" charset="0"/>
            </a:endParaRPr>
          </a:p>
        </p:txBody>
      </p:sp>
      <p:sp>
        <p:nvSpPr>
          <p:cNvPr id="11267" name="Rectangle 2"/>
          <p:cNvSpPr>
            <a:spLocks noGrp="1" noChangeArrowheads="1"/>
          </p:cNvSpPr>
          <p:nvPr>
            <p:ph type="title"/>
          </p:nvPr>
        </p:nvSpPr>
        <p:spPr>
          <a:xfrm>
            <a:off x="1524001" y="900029"/>
            <a:ext cx="8964613" cy="495300"/>
          </a:xfrm>
        </p:spPr>
        <p:txBody>
          <a:bodyPr>
            <a:normAutofit fontScale="90000"/>
          </a:bodyPr>
          <a:lstStyle/>
          <a:p>
            <a:pPr algn="ctr" eaLnBrk="1" hangingPunct="1"/>
            <a:r>
              <a:rPr lang="en-GB" altLang="de-DE" sz="2000" dirty="0">
                <a:solidFill>
                  <a:srgbClr val="000000"/>
                </a:solidFill>
                <a:latin typeface="Avenir LT Std 35 Light"/>
                <a:cs typeface="Times New Roman" panose="02020603050405020304" pitchFamily="18" charset="0"/>
              </a:rPr>
              <a:t/>
            </a:r>
            <a:br>
              <a:rPr lang="en-GB" altLang="de-DE" sz="2000" dirty="0">
                <a:solidFill>
                  <a:srgbClr val="000000"/>
                </a:solidFill>
                <a:latin typeface="Avenir LT Std 35 Light"/>
                <a:cs typeface="Times New Roman" panose="02020603050405020304" pitchFamily="18" charset="0"/>
              </a:rPr>
            </a:br>
            <a:endParaRPr lang="en-US" altLang="de-DE" sz="2000" dirty="0">
              <a:solidFill>
                <a:srgbClr val="000000"/>
              </a:solidFill>
              <a:latin typeface="Avenir LT Std 35 Light"/>
              <a:cs typeface="Times New Roman" panose="02020603050405020304" pitchFamily="18" charset="0"/>
            </a:endParaRPr>
          </a:p>
        </p:txBody>
      </p:sp>
      <p:sp>
        <p:nvSpPr>
          <p:cNvPr id="11268" name="Rectangle 3"/>
          <p:cNvSpPr>
            <a:spLocks noChangeArrowheads="1"/>
          </p:cNvSpPr>
          <p:nvPr/>
        </p:nvSpPr>
        <p:spPr bwMode="auto">
          <a:xfrm>
            <a:off x="1524001"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AT" altLang="de-DE"/>
          </a:p>
        </p:txBody>
      </p:sp>
      <p:sp>
        <p:nvSpPr>
          <p:cNvPr id="11269" name="Rectangle 4"/>
          <p:cNvSpPr>
            <a:spLocks noChangeArrowheads="1"/>
          </p:cNvSpPr>
          <p:nvPr/>
        </p:nvSpPr>
        <p:spPr bwMode="auto">
          <a:xfrm>
            <a:off x="1524001" y="5216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AT" altLang="de-DE"/>
          </a:p>
        </p:txBody>
      </p:sp>
      <p:graphicFrame>
        <p:nvGraphicFramePr>
          <p:cNvPr id="11270" name="Object 5"/>
          <p:cNvGraphicFramePr>
            <a:graphicFrameLocks noChangeAspect="1"/>
          </p:cNvGraphicFramePr>
          <p:nvPr/>
        </p:nvGraphicFramePr>
        <p:xfrm>
          <a:off x="3216275" y="1504950"/>
          <a:ext cx="5486400" cy="5353050"/>
        </p:xfrm>
        <a:graphic>
          <a:graphicData uri="http://schemas.openxmlformats.org/presentationml/2006/ole">
            <mc:AlternateContent xmlns:mc="http://schemas.openxmlformats.org/markup-compatibility/2006">
              <mc:Choice xmlns:v="urn:schemas-microsoft-com:vml" Requires="v">
                <p:oleObj spid="_x0000_s1032" name="Visio" r:id="rId3" imgW="7232725" imgH="7066664" progId="Visio.Drawing.11">
                  <p:embed/>
                </p:oleObj>
              </mc:Choice>
              <mc:Fallback>
                <p:oleObj name="Visio" r:id="rId3" imgW="7232725" imgH="7066664"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275" y="1504950"/>
                        <a:ext cx="54864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itel 1"/>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e-AT" dirty="0" smtClean="0"/>
              <a:t>EU und Minderheitenpolitik</a:t>
            </a:r>
            <a:endParaRPr lang="de-AT" dirty="0"/>
          </a:p>
        </p:txBody>
      </p:sp>
    </p:spTree>
    <p:extLst>
      <p:ext uri="{BB962C8B-B14F-4D97-AF65-F5344CB8AC3E}">
        <p14:creationId xmlns:p14="http://schemas.microsoft.com/office/powerpoint/2010/main" val="362929019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TM10001105[[fn=Ernte]]</Template>
  <TotalTime>0</TotalTime>
  <Words>1147</Words>
  <Application>Microsoft Office PowerPoint</Application>
  <PresentationFormat>Breitbild</PresentationFormat>
  <Paragraphs>62</Paragraphs>
  <Slides>14</Slides>
  <Notes>0</Notes>
  <HiddenSlides>0</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14</vt:i4>
      </vt:variant>
    </vt:vector>
  </HeadingPairs>
  <TitlesOfParts>
    <vt:vector size="24" baseType="lpstr">
      <vt:lpstr>ＭＳ Ｐゴシック</vt:lpstr>
      <vt:lpstr>Arial</vt:lpstr>
      <vt:lpstr>Avenir LT Std 35 Light</vt:lpstr>
      <vt:lpstr>Calibri</vt:lpstr>
      <vt:lpstr>Franklin Gothic Book</vt:lpstr>
      <vt:lpstr>Helvetica</vt:lpstr>
      <vt:lpstr>メイリオ</vt:lpstr>
      <vt:lpstr>Times New Roman</vt:lpstr>
      <vt:lpstr>Crop</vt:lpstr>
      <vt:lpstr>Microsoft Visio Drawing</vt:lpstr>
      <vt:lpstr>Vielfalt und EINHEIT im EU SYSTEM</vt:lpstr>
      <vt:lpstr>US vs EU: wo liegt der Unterschied?</vt:lpstr>
      <vt:lpstr>Vielfaltswahrung als Unionsziel</vt:lpstr>
      <vt:lpstr>Identitätsschutz vs Loyalitätspflicht  in Art 4 EUV</vt:lpstr>
      <vt:lpstr>Vielfalt in der Charter</vt:lpstr>
      <vt:lpstr>Vielfaltsschutz durch Diskriminierungsschutz</vt:lpstr>
      <vt:lpstr>Vielfaltsschutz in Sachen Kirchenrecht</vt:lpstr>
      <vt:lpstr>Vielfaltsbewusste EU Kompetenzen: Sozial- und Bildungspolitik</vt:lpstr>
      <vt:lpstr>Vielfalt und EU Kulturpolitik</vt:lpstr>
      <vt:lpstr>Vielfalt und EU Spitzenpersonal</vt:lpstr>
      <vt:lpstr>Vielfalt und EU Sprachpolitik</vt:lpstr>
      <vt:lpstr>Vielfalt als EU Motto</vt:lpstr>
      <vt:lpstr>Beispiele für Einheitswünsche</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Vielfalt und EINHEIT</dc:title>
  <dc:creator>GNT</dc:creator>
  <cp:lastModifiedBy>GNT</cp:lastModifiedBy>
  <cp:revision>5</cp:revision>
  <dcterms:created xsi:type="dcterms:W3CDTF">2020-01-14T06:58:21Z</dcterms:created>
  <dcterms:modified xsi:type="dcterms:W3CDTF">2020-01-14T07:30:52Z</dcterms:modified>
</cp:coreProperties>
</file>