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48" r:id="rId2"/>
  </p:sldMasterIdLst>
  <p:notesMasterIdLst>
    <p:notesMasterId r:id="rId49"/>
  </p:notesMasterIdLst>
  <p:sldIdLst>
    <p:sldId id="256" r:id="rId3"/>
    <p:sldId id="362" r:id="rId4"/>
    <p:sldId id="402" r:id="rId5"/>
    <p:sldId id="403" r:id="rId6"/>
    <p:sldId id="329" r:id="rId7"/>
    <p:sldId id="317" r:id="rId8"/>
    <p:sldId id="318" r:id="rId9"/>
    <p:sldId id="322" r:id="rId10"/>
    <p:sldId id="321" r:id="rId11"/>
    <p:sldId id="404" r:id="rId12"/>
    <p:sldId id="405" r:id="rId13"/>
    <p:sldId id="323" r:id="rId14"/>
    <p:sldId id="324" r:id="rId15"/>
    <p:sldId id="389" r:id="rId16"/>
    <p:sldId id="325" r:id="rId17"/>
    <p:sldId id="326" r:id="rId18"/>
    <p:sldId id="388" r:id="rId19"/>
    <p:sldId id="387" r:id="rId20"/>
    <p:sldId id="406" r:id="rId21"/>
    <p:sldId id="331" r:id="rId22"/>
    <p:sldId id="369" r:id="rId23"/>
    <p:sldId id="370" r:id="rId24"/>
    <p:sldId id="367" r:id="rId25"/>
    <p:sldId id="368" r:id="rId26"/>
    <p:sldId id="333" r:id="rId27"/>
    <p:sldId id="391" r:id="rId28"/>
    <p:sldId id="390" r:id="rId29"/>
    <p:sldId id="335" r:id="rId30"/>
    <p:sldId id="360" r:id="rId31"/>
    <p:sldId id="336" r:id="rId32"/>
    <p:sldId id="337" r:id="rId33"/>
    <p:sldId id="393" r:id="rId34"/>
    <p:sldId id="339" r:id="rId35"/>
    <p:sldId id="392" r:id="rId36"/>
    <p:sldId id="394" r:id="rId37"/>
    <p:sldId id="397" r:id="rId38"/>
    <p:sldId id="398" r:id="rId39"/>
    <p:sldId id="399" r:id="rId40"/>
    <p:sldId id="400" r:id="rId41"/>
    <p:sldId id="401" r:id="rId42"/>
    <p:sldId id="353" r:id="rId43"/>
    <p:sldId id="354" r:id="rId44"/>
    <p:sldId id="355" r:id="rId45"/>
    <p:sldId id="356" r:id="rId46"/>
    <p:sldId id="357" r:id="rId47"/>
    <p:sldId id="358" r:id="rId48"/>
  </p:sldIdLst>
  <p:sldSz cx="9144000" cy="5143500" type="screen16x9"/>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9DD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50800" autoAdjust="0"/>
  </p:normalViewPr>
  <p:slideViewPr>
    <p:cSldViewPr snapToObjects="1" showGuides="1">
      <p:cViewPr varScale="1">
        <p:scale>
          <a:sx n="51" d="100"/>
          <a:sy n="51" d="100"/>
        </p:scale>
        <p:origin x="2118" y="60"/>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notesViewPr>
    <p:cSldViewPr snapToObjects="1">
      <p:cViewPr varScale="1">
        <p:scale>
          <a:sx n="83" d="100"/>
          <a:sy n="83" d="100"/>
        </p:scale>
        <p:origin x="201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D75A5B-0628-43D6-A050-1B89EB768C3F}" type="doc">
      <dgm:prSet loTypeId="urn:microsoft.com/office/officeart/2005/8/layout/venn1" loCatId="relationship" qsTypeId="urn:microsoft.com/office/officeart/2005/8/quickstyle/simple1" qsCatId="simple" csTypeId="urn:microsoft.com/office/officeart/2005/8/colors/accent1_2" csCatId="accent1" phldr="1"/>
      <dgm:spPr/>
    </dgm:pt>
    <dgm:pt modelId="{2A51FA3F-A331-485D-948E-7D323384DE80}">
      <dgm:prSet phldrT="[Text]"/>
      <dgm:spPr/>
      <dgm:t>
        <a:bodyPr/>
        <a:lstStyle/>
        <a:p>
          <a:r>
            <a:rPr lang="de-AT" dirty="0" err="1"/>
            <a:t>Rechtssprechung</a:t>
          </a:r>
          <a:r>
            <a:rPr lang="de-AT" baseline="0" dirty="0"/>
            <a:t> </a:t>
          </a:r>
        </a:p>
        <a:p>
          <a:r>
            <a:rPr lang="de-AT" dirty="0" err="1"/>
            <a:t>EuGH</a:t>
          </a:r>
          <a:endParaRPr lang="de-AT" dirty="0"/>
        </a:p>
      </dgm:t>
    </dgm:pt>
    <dgm:pt modelId="{C677141F-6692-4754-B80D-016A5660ED24}" type="parTrans" cxnId="{BF2AA175-407A-4B50-AAFC-47AF3FC6E089}">
      <dgm:prSet/>
      <dgm:spPr/>
      <dgm:t>
        <a:bodyPr/>
        <a:lstStyle/>
        <a:p>
          <a:endParaRPr lang="de-AT"/>
        </a:p>
      </dgm:t>
    </dgm:pt>
    <dgm:pt modelId="{BB6DA2E0-7AE8-4D31-9070-FBD1CF8646FC}" type="sibTrans" cxnId="{BF2AA175-407A-4B50-AAFC-47AF3FC6E089}">
      <dgm:prSet/>
      <dgm:spPr/>
      <dgm:t>
        <a:bodyPr/>
        <a:lstStyle/>
        <a:p>
          <a:endParaRPr lang="de-AT"/>
        </a:p>
      </dgm:t>
    </dgm:pt>
    <dgm:pt modelId="{61AC7EC8-AEAF-4223-B295-9753489A4CA3}">
      <dgm:prSet phldrT="[Text]"/>
      <dgm:spPr/>
      <dgm:t>
        <a:bodyPr/>
        <a:lstStyle/>
        <a:p>
          <a:r>
            <a:rPr lang="de-AT" dirty="0" err="1"/>
            <a:t>Rechtssprechung</a:t>
          </a:r>
          <a:endParaRPr lang="de-AT" dirty="0"/>
        </a:p>
        <a:p>
          <a:r>
            <a:rPr lang="de-AT" dirty="0"/>
            <a:t>EGMR</a:t>
          </a:r>
        </a:p>
      </dgm:t>
    </dgm:pt>
    <dgm:pt modelId="{03D11EC3-04B4-4549-9161-19D59C80D65D}" type="parTrans" cxnId="{7F588FF3-8CE0-4473-935A-4407CA99525D}">
      <dgm:prSet/>
      <dgm:spPr/>
      <dgm:t>
        <a:bodyPr/>
        <a:lstStyle/>
        <a:p>
          <a:endParaRPr lang="de-AT"/>
        </a:p>
      </dgm:t>
    </dgm:pt>
    <dgm:pt modelId="{4F6AD2B6-4D49-4F11-8CAE-282AF7CEEE55}" type="sibTrans" cxnId="{7F588FF3-8CE0-4473-935A-4407CA99525D}">
      <dgm:prSet/>
      <dgm:spPr/>
      <dgm:t>
        <a:bodyPr/>
        <a:lstStyle/>
        <a:p>
          <a:endParaRPr lang="de-AT"/>
        </a:p>
      </dgm:t>
    </dgm:pt>
    <dgm:pt modelId="{A98DEFD8-AFED-4C0E-BFA4-52144BC89928}" type="pres">
      <dgm:prSet presAssocID="{03D75A5B-0628-43D6-A050-1B89EB768C3F}" presName="compositeShape" presStyleCnt="0">
        <dgm:presLayoutVars>
          <dgm:chMax val="7"/>
          <dgm:dir/>
          <dgm:resizeHandles val="exact"/>
        </dgm:presLayoutVars>
      </dgm:prSet>
      <dgm:spPr/>
    </dgm:pt>
    <dgm:pt modelId="{0C495124-8101-4813-9E83-518DDFA95AB8}" type="pres">
      <dgm:prSet presAssocID="{2A51FA3F-A331-485D-948E-7D323384DE80}" presName="circ1" presStyleLbl="vennNode1" presStyleIdx="0" presStyleCnt="2" custScaleX="60496" custScaleY="57396" custLinFactNeighborX="7013" custLinFactNeighborY="2154"/>
      <dgm:spPr/>
    </dgm:pt>
    <dgm:pt modelId="{35217C27-DEBE-481F-B8C7-F385DB0196FF}" type="pres">
      <dgm:prSet presAssocID="{2A51FA3F-A331-485D-948E-7D323384DE80}" presName="circ1Tx" presStyleLbl="revTx" presStyleIdx="0" presStyleCnt="0">
        <dgm:presLayoutVars>
          <dgm:chMax val="0"/>
          <dgm:chPref val="0"/>
          <dgm:bulletEnabled val="1"/>
        </dgm:presLayoutVars>
      </dgm:prSet>
      <dgm:spPr/>
    </dgm:pt>
    <dgm:pt modelId="{F6149F0C-D2C0-479A-9DED-C0B2F1E5B045}" type="pres">
      <dgm:prSet presAssocID="{61AC7EC8-AEAF-4223-B295-9753489A4CA3}" presName="circ2" presStyleLbl="vennNode1" presStyleIdx="1" presStyleCnt="2" custScaleX="39949" custScaleY="34849" custLinFactNeighborX="-27669" custLinFactNeighborY="2600"/>
      <dgm:spPr/>
    </dgm:pt>
    <dgm:pt modelId="{998C58B3-4151-4A21-9A63-2C4948BB5862}" type="pres">
      <dgm:prSet presAssocID="{61AC7EC8-AEAF-4223-B295-9753489A4CA3}" presName="circ2Tx" presStyleLbl="revTx" presStyleIdx="0" presStyleCnt="0">
        <dgm:presLayoutVars>
          <dgm:chMax val="0"/>
          <dgm:chPref val="0"/>
          <dgm:bulletEnabled val="1"/>
        </dgm:presLayoutVars>
      </dgm:prSet>
      <dgm:spPr/>
    </dgm:pt>
  </dgm:ptLst>
  <dgm:cxnLst>
    <dgm:cxn modelId="{938DF51F-3B86-4A28-949D-60ADE1647008}" type="presOf" srcId="{2A51FA3F-A331-485D-948E-7D323384DE80}" destId="{35217C27-DEBE-481F-B8C7-F385DB0196FF}" srcOrd="1" destOrd="0" presId="urn:microsoft.com/office/officeart/2005/8/layout/venn1"/>
    <dgm:cxn modelId="{5DFB2334-2CC5-465D-97B4-CF942EE86F5F}" type="presOf" srcId="{03D75A5B-0628-43D6-A050-1B89EB768C3F}" destId="{A98DEFD8-AFED-4C0E-BFA4-52144BC89928}" srcOrd="0" destOrd="0" presId="urn:microsoft.com/office/officeart/2005/8/layout/venn1"/>
    <dgm:cxn modelId="{746F8A41-974B-4B5D-9575-F6CFA2AF67AE}" type="presOf" srcId="{61AC7EC8-AEAF-4223-B295-9753489A4CA3}" destId="{998C58B3-4151-4A21-9A63-2C4948BB5862}" srcOrd="1" destOrd="0" presId="urn:microsoft.com/office/officeart/2005/8/layout/venn1"/>
    <dgm:cxn modelId="{BF2AA175-407A-4B50-AAFC-47AF3FC6E089}" srcId="{03D75A5B-0628-43D6-A050-1B89EB768C3F}" destId="{2A51FA3F-A331-485D-948E-7D323384DE80}" srcOrd="0" destOrd="0" parTransId="{C677141F-6692-4754-B80D-016A5660ED24}" sibTransId="{BB6DA2E0-7AE8-4D31-9070-FBD1CF8646FC}"/>
    <dgm:cxn modelId="{BA5EF887-3B4D-4CBF-AAC7-24221A17B7BC}" type="presOf" srcId="{2A51FA3F-A331-485D-948E-7D323384DE80}" destId="{0C495124-8101-4813-9E83-518DDFA95AB8}" srcOrd="0" destOrd="0" presId="urn:microsoft.com/office/officeart/2005/8/layout/venn1"/>
    <dgm:cxn modelId="{B5F6EDB6-F89B-4F27-81B6-D36A1D9BB65D}" type="presOf" srcId="{61AC7EC8-AEAF-4223-B295-9753489A4CA3}" destId="{F6149F0C-D2C0-479A-9DED-C0B2F1E5B045}" srcOrd="0" destOrd="0" presId="urn:microsoft.com/office/officeart/2005/8/layout/venn1"/>
    <dgm:cxn modelId="{7F588FF3-8CE0-4473-935A-4407CA99525D}" srcId="{03D75A5B-0628-43D6-A050-1B89EB768C3F}" destId="{61AC7EC8-AEAF-4223-B295-9753489A4CA3}" srcOrd="1" destOrd="0" parTransId="{03D11EC3-04B4-4549-9161-19D59C80D65D}" sibTransId="{4F6AD2B6-4D49-4F11-8CAE-282AF7CEEE55}"/>
    <dgm:cxn modelId="{EAB62A72-4FD6-418D-97D0-CC97C06151F8}" type="presParOf" srcId="{A98DEFD8-AFED-4C0E-BFA4-52144BC89928}" destId="{0C495124-8101-4813-9E83-518DDFA95AB8}" srcOrd="0" destOrd="0" presId="urn:microsoft.com/office/officeart/2005/8/layout/venn1"/>
    <dgm:cxn modelId="{7C475F9C-285F-43E5-B268-7D6C6A907DD0}" type="presParOf" srcId="{A98DEFD8-AFED-4C0E-BFA4-52144BC89928}" destId="{35217C27-DEBE-481F-B8C7-F385DB0196FF}" srcOrd="1" destOrd="0" presId="urn:microsoft.com/office/officeart/2005/8/layout/venn1"/>
    <dgm:cxn modelId="{FC8963A6-0DC5-4A00-9112-16DD9273B758}" type="presParOf" srcId="{A98DEFD8-AFED-4C0E-BFA4-52144BC89928}" destId="{F6149F0C-D2C0-479A-9DED-C0B2F1E5B045}" srcOrd="2" destOrd="0" presId="urn:microsoft.com/office/officeart/2005/8/layout/venn1"/>
    <dgm:cxn modelId="{2E4AF2B4-F8EE-495F-973D-6144DA4B58A2}" type="presParOf" srcId="{A98DEFD8-AFED-4C0E-BFA4-52144BC89928}" destId="{998C58B3-4151-4A21-9A63-2C4948BB5862}"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95124-8101-4813-9E83-518DDFA95AB8}">
      <dsp:nvSpPr>
        <dsp:cNvPr id="0" name=""/>
        <dsp:cNvSpPr/>
      </dsp:nvSpPr>
      <dsp:spPr>
        <a:xfrm>
          <a:off x="1242127" y="795770"/>
          <a:ext cx="2028737" cy="192477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r>
            <a:rPr lang="de-AT" sz="800" kern="1200" dirty="0" err="1"/>
            <a:t>Rechtssprechung</a:t>
          </a:r>
          <a:r>
            <a:rPr lang="de-AT" sz="800" kern="1200" baseline="0" dirty="0"/>
            <a:t> </a:t>
          </a:r>
        </a:p>
        <a:p>
          <a:pPr marL="0" lvl="0" indent="0" algn="ctr" defTabSz="355600">
            <a:lnSpc>
              <a:spcPct val="90000"/>
            </a:lnSpc>
            <a:spcBef>
              <a:spcPct val="0"/>
            </a:spcBef>
            <a:spcAft>
              <a:spcPct val="35000"/>
            </a:spcAft>
            <a:buNone/>
          </a:pPr>
          <a:r>
            <a:rPr lang="de-AT" sz="800" kern="1200" dirty="0" err="1"/>
            <a:t>EuGH</a:t>
          </a:r>
          <a:endParaRPr lang="de-AT" sz="800" kern="1200" dirty="0"/>
        </a:p>
      </dsp:txBody>
      <dsp:txXfrm>
        <a:off x="1525420" y="1022742"/>
        <a:ext cx="1169722" cy="1470833"/>
      </dsp:txXfrm>
    </dsp:sp>
    <dsp:sp modelId="{F6149F0C-D2C0-479A-9DED-C0B2F1E5B045}">
      <dsp:nvSpPr>
        <dsp:cNvPr id="0" name=""/>
        <dsp:cNvSpPr/>
      </dsp:nvSpPr>
      <dsp:spPr>
        <a:xfrm>
          <a:off x="2840529" y="1188784"/>
          <a:ext cx="1339692" cy="116866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r>
            <a:rPr lang="de-AT" sz="800" kern="1200" dirty="0" err="1"/>
            <a:t>Rechtssprechung</a:t>
          </a:r>
          <a:endParaRPr lang="de-AT" sz="800" kern="1200" dirty="0"/>
        </a:p>
        <a:p>
          <a:pPr marL="0" lvl="0" indent="0" algn="ctr" defTabSz="355600">
            <a:lnSpc>
              <a:spcPct val="90000"/>
            </a:lnSpc>
            <a:spcBef>
              <a:spcPct val="0"/>
            </a:spcBef>
            <a:spcAft>
              <a:spcPct val="35000"/>
            </a:spcAft>
            <a:buNone/>
          </a:pPr>
          <a:r>
            <a:rPr lang="de-AT" sz="800" kern="1200" dirty="0"/>
            <a:t>EGMR</a:t>
          </a:r>
        </a:p>
      </dsp:txBody>
      <dsp:txXfrm>
        <a:off x="3220712" y="1326594"/>
        <a:ext cx="772435" cy="89304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B0D9BFE-D561-434B-B877-11E4C41CA695}" type="datetimeFigureOut">
              <a:rPr lang="en-GB" smtClean="0"/>
              <a:t>03/12/2019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2AB206A-94F3-4CA7-ACB9-EC5D8162A946}" type="slidenum">
              <a:rPr lang="en-GB" smtClean="0"/>
              <a:t>‹Nr.›</a:t>
            </a:fld>
            <a:endParaRPr lang="en-GB"/>
          </a:p>
        </p:txBody>
      </p:sp>
    </p:spTree>
    <p:extLst>
      <p:ext uri="{BB962C8B-B14F-4D97-AF65-F5344CB8AC3E}">
        <p14:creationId xmlns:p14="http://schemas.microsoft.com/office/powerpoint/2010/main" val="204939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2AB206A-94F3-4CA7-ACB9-EC5D8162A946}" type="slidenum">
              <a:rPr lang="en-GB" smtClean="0"/>
              <a:t>1</a:t>
            </a:fld>
            <a:endParaRPr lang="en-GB"/>
          </a:p>
        </p:txBody>
      </p:sp>
    </p:spTree>
    <p:extLst>
      <p:ext uri="{BB962C8B-B14F-4D97-AF65-F5344CB8AC3E}">
        <p14:creationId xmlns:p14="http://schemas.microsoft.com/office/powerpoint/2010/main" val="929060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2</a:t>
            </a:fld>
            <a:endParaRPr lang="en-GB"/>
          </a:p>
        </p:txBody>
      </p:sp>
    </p:spTree>
    <p:extLst>
      <p:ext uri="{BB962C8B-B14F-4D97-AF65-F5344CB8AC3E}">
        <p14:creationId xmlns:p14="http://schemas.microsoft.com/office/powerpoint/2010/main" val="1533424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4</a:t>
            </a:fld>
            <a:endParaRPr lang="en-GB"/>
          </a:p>
        </p:txBody>
      </p:sp>
    </p:spTree>
    <p:extLst>
      <p:ext uri="{BB962C8B-B14F-4D97-AF65-F5344CB8AC3E}">
        <p14:creationId xmlns:p14="http://schemas.microsoft.com/office/powerpoint/2010/main" val="676633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8</a:t>
            </a:fld>
            <a:endParaRPr lang="en-GB"/>
          </a:p>
        </p:txBody>
      </p:sp>
    </p:spTree>
    <p:extLst>
      <p:ext uri="{BB962C8B-B14F-4D97-AF65-F5344CB8AC3E}">
        <p14:creationId xmlns:p14="http://schemas.microsoft.com/office/powerpoint/2010/main" val="4275388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p:spPr>
        <p:txBody>
          <a:bodyPr/>
          <a:lstStyle/>
          <a:p>
            <a:fld id="{63EA822D-045D-4EC0-889E-7664A2D64C63}" type="slidenum">
              <a:rPr lang="en-US" smtClean="0">
                <a:latin typeface="Arial" charset="0"/>
              </a:rPr>
              <a:pPr/>
              <a:t>12</a:t>
            </a:fld>
            <a:endParaRPr lang="en-US">
              <a:latin typeface="Arial" charset="0"/>
            </a:endParaRP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pPr marL="190500" indent="-190500">
              <a:lnSpc>
                <a:spcPct val="80000"/>
              </a:lnSpc>
            </a:pPr>
            <a:r>
              <a:rPr lang="de-DE" sz="1000" dirty="0" err="1">
                <a:latin typeface="Arial" charset="0"/>
              </a:rPr>
              <a:t>Preamble</a:t>
            </a:r>
            <a:r>
              <a:rPr lang="de-DE" sz="1000" dirty="0">
                <a:latin typeface="Arial" charset="0"/>
              </a:rPr>
              <a:t> </a:t>
            </a:r>
            <a:r>
              <a:rPr lang="de-DE" sz="1000" dirty="0" err="1">
                <a:latin typeface="Arial" charset="0"/>
              </a:rPr>
              <a:t>of</a:t>
            </a:r>
            <a:r>
              <a:rPr lang="de-DE" sz="1000" dirty="0">
                <a:latin typeface="Arial" charset="0"/>
              </a:rPr>
              <a:t> SEA:</a:t>
            </a:r>
          </a:p>
          <a:p>
            <a:pPr marL="190500" indent="-190500">
              <a:lnSpc>
                <a:spcPct val="80000"/>
              </a:lnSpc>
            </a:pPr>
            <a:r>
              <a:rPr lang="en-US" sz="1000" dirty="0">
                <a:latin typeface="Arial" charset="0"/>
              </a:rPr>
              <a:t>DETERMINED to work together to promote democracy on the basis of the fundamental rights recognized in the constitutions and laws of the Member States, in the Convention for the Protection of Human Rights and Fundamental Freedoms and the European Social Charter, notably freedom, equality and social justice </a:t>
            </a:r>
            <a:endParaRPr lang="de-DE" sz="1000" dirty="0">
              <a:latin typeface="Arial" charset="0"/>
            </a:endParaRPr>
          </a:p>
          <a:p>
            <a:pPr marL="190500" indent="-190500">
              <a:lnSpc>
                <a:spcPct val="80000"/>
              </a:lnSpc>
            </a:pPr>
            <a:endParaRPr lang="de-DE" sz="1000" dirty="0">
              <a:latin typeface="Arial" charset="0"/>
            </a:endParaRPr>
          </a:p>
          <a:p>
            <a:pPr marL="190500" indent="-190500">
              <a:lnSpc>
                <a:spcPct val="80000"/>
              </a:lnSpc>
            </a:pPr>
            <a:r>
              <a:rPr lang="de-DE" sz="1000" dirty="0">
                <a:latin typeface="Arial" charset="0"/>
              </a:rPr>
              <a:t>J.1. (2): „</a:t>
            </a:r>
            <a:r>
              <a:rPr lang="en-US" sz="1000" dirty="0">
                <a:latin typeface="Arial" charset="0"/>
              </a:rPr>
              <a:t>to develop and consolidate democracy and the rule of law, and respect for human rights and fundamental freedoms” as an aim of the CFSP.</a:t>
            </a:r>
          </a:p>
          <a:p>
            <a:pPr marL="190500" indent="-190500">
              <a:lnSpc>
                <a:spcPct val="80000"/>
              </a:lnSpc>
            </a:pPr>
            <a:r>
              <a:rPr lang="en-US" sz="1000" dirty="0">
                <a:latin typeface="Arial" charset="0"/>
              </a:rPr>
              <a:t> See today Art. 11 (1) EU!</a:t>
            </a:r>
          </a:p>
          <a:p>
            <a:pPr marL="190500" indent="-190500">
              <a:lnSpc>
                <a:spcPct val="80000"/>
              </a:lnSpc>
            </a:pPr>
            <a:endParaRPr lang="en-US" sz="1000" i="1" dirty="0">
              <a:latin typeface="Arial" charset="0"/>
            </a:endParaRPr>
          </a:p>
          <a:p>
            <a:pPr marL="190500" indent="-190500">
              <a:lnSpc>
                <a:spcPct val="80000"/>
              </a:lnSpc>
            </a:pPr>
            <a:r>
              <a:rPr lang="en-US" sz="1000" i="1" dirty="0">
                <a:latin typeface="Arial" charset="0"/>
              </a:rPr>
              <a:t>Article K.2</a:t>
            </a:r>
            <a:endParaRPr lang="en-US" sz="1000" dirty="0">
              <a:latin typeface="Arial" charset="0"/>
            </a:endParaRPr>
          </a:p>
          <a:p>
            <a:pPr marL="190500" indent="-190500">
              <a:lnSpc>
                <a:spcPct val="80000"/>
              </a:lnSpc>
              <a:buFontTx/>
              <a:buAutoNum type="arabicPeriod"/>
            </a:pPr>
            <a:r>
              <a:rPr lang="en-US" sz="1000" dirty="0">
                <a:latin typeface="Arial" charset="0"/>
              </a:rPr>
              <a:t>The matters referred to in Article K.1 shall be dealt with in compliance with the European Convention for the Protection of Human Rights and Fundamental Freedoms of 4 November 1950 and the Convention relating to the Status of Refugees of 28 July 1951 and having regard to the protection afforded by Member States to persons persecuted on political grounds </a:t>
            </a:r>
          </a:p>
          <a:p>
            <a:pPr marL="190500" indent="-190500">
              <a:lnSpc>
                <a:spcPct val="80000"/>
              </a:lnSpc>
            </a:pPr>
            <a:endParaRPr lang="de-DE" sz="1000" dirty="0">
              <a:latin typeface="Arial" charset="0"/>
            </a:endParaRPr>
          </a:p>
          <a:p>
            <a:pPr marL="190500" indent="-190500">
              <a:lnSpc>
                <a:spcPct val="80000"/>
              </a:lnSpc>
            </a:pPr>
            <a:r>
              <a:rPr lang="de-DE" sz="1000" dirty="0">
                <a:latin typeface="Arial" charset="0"/>
              </a:rPr>
              <a:t>ART F:</a:t>
            </a:r>
          </a:p>
          <a:p>
            <a:pPr marL="190500" indent="-190500">
              <a:lnSpc>
                <a:spcPct val="80000"/>
              </a:lnSpc>
            </a:pPr>
            <a:r>
              <a:rPr lang="en-US" sz="1000" dirty="0">
                <a:latin typeface="Arial" charset="0"/>
              </a:rPr>
              <a:t>1. The Union shall respect the national identities of its Member States, whose systems of government are founded on the principles of democracy. </a:t>
            </a:r>
          </a:p>
          <a:p>
            <a:pPr marL="190500" indent="-190500">
              <a:lnSpc>
                <a:spcPct val="80000"/>
              </a:lnSpc>
            </a:pPr>
            <a:r>
              <a:rPr lang="en-US" sz="1000" dirty="0">
                <a:latin typeface="Arial" charset="0"/>
              </a:rPr>
              <a:t>2. The Union shall respect fundamental rights, as guaranteed by the European Convention for the Protection of Human Rights and Fundamental Freedoms signed in Rome on 4 November 1950 and as they result from the constitutional traditions common to the Member States, as general principles of Community law. </a:t>
            </a:r>
          </a:p>
          <a:p>
            <a:pPr marL="190500" indent="-190500">
              <a:lnSpc>
                <a:spcPct val="80000"/>
              </a:lnSpc>
            </a:pPr>
            <a:r>
              <a:rPr lang="en-US" sz="1000" dirty="0">
                <a:latin typeface="Arial" charset="0"/>
              </a:rPr>
              <a:t>3. The Union shall provide itself with the means necessary to attain its objectives and carry through its policies. </a:t>
            </a:r>
          </a:p>
          <a:p>
            <a:pPr marL="190500" indent="-190500">
              <a:lnSpc>
                <a:spcPct val="80000"/>
              </a:lnSpc>
            </a:pPr>
            <a:endParaRPr lang="de-DE" sz="1000" dirty="0">
              <a:latin typeface="Arial" charset="0"/>
            </a:endParaRPr>
          </a:p>
          <a:p>
            <a:pPr marL="190500" indent="-190500">
              <a:lnSpc>
                <a:spcPct val="80000"/>
              </a:lnSpc>
            </a:pPr>
            <a:r>
              <a:rPr lang="en-US" sz="1000" dirty="0">
                <a:latin typeface="Arial" charset="0"/>
              </a:rPr>
              <a:t>DEVELOPMENT COOPERATION </a:t>
            </a:r>
          </a:p>
          <a:p>
            <a:pPr marL="190500" indent="-190500">
              <a:lnSpc>
                <a:spcPct val="80000"/>
              </a:lnSpc>
            </a:pPr>
            <a:r>
              <a:rPr lang="en-US" sz="1000" dirty="0">
                <a:latin typeface="Arial" charset="0"/>
              </a:rPr>
              <a:t>Article 130u (2)</a:t>
            </a:r>
          </a:p>
          <a:p>
            <a:pPr marL="190500" indent="-190500">
              <a:lnSpc>
                <a:spcPct val="80000"/>
              </a:lnSpc>
            </a:pPr>
            <a:r>
              <a:rPr lang="en-US" sz="1000" dirty="0">
                <a:latin typeface="Arial" charset="0"/>
              </a:rPr>
              <a:t>Community policy in this area shall contribute to the general objective of developing and consolidating democracy and the rule of law, and to that of respecting human rights and fundamental freedoms </a:t>
            </a:r>
          </a:p>
          <a:p>
            <a:pPr marL="190500" indent="-190500">
              <a:lnSpc>
                <a:spcPct val="80000"/>
              </a:lnSpc>
            </a:pPr>
            <a:endParaRPr lang="de-DE" sz="1000" dirty="0">
              <a:latin typeface="Arial" charset="0"/>
            </a:endParaRPr>
          </a:p>
          <a:p>
            <a:pPr marL="190500" indent="-190500">
              <a:lnSpc>
                <a:spcPct val="80000"/>
              </a:lnSpc>
            </a:pPr>
            <a:r>
              <a:rPr lang="de-DE" sz="1000" dirty="0">
                <a:latin typeface="Arial" charset="0"/>
              </a:rPr>
              <a:t>AMSTERDAM:</a:t>
            </a:r>
          </a:p>
          <a:p>
            <a:pPr marL="190500" indent="-190500">
              <a:lnSpc>
                <a:spcPct val="80000"/>
              </a:lnSpc>
            </a:pPr>
            <a:r>
              <a:rPr lang="en-US" sz="1000" dirty="0">
                <a:latin typeface="Arial" charset="0"/>
              </a:rPr>
              <a:t>Article F shall be amended as follows: </a:t>
            </a:r>
          </a:p>
          <a:p>
            <a:pPr marL="190500" indent="-190500">
              <a:lnSpc>
                <a:spcPct val="80000"/>
              </a:lnSpc>
            </a:pPr>
            <a:endParaRPr lang="en-US" sz="1000" dirty="0">
              <a:latin typeface="Arial" charset="0"/>
            </a:endParaRPr>
          </a:p>
          <a:p>
            <a:pPr marL="190500" indent="-190500">
              <a:lnSpc>
                <a:spcPct val="80000"/>
              </a:lnSpc>
            </a:pPr>
            <a:r>
              <a:rPr lang="en-US" sz="1000" dirty="0">
                <a:latin typeface="Arial" charset="0"/>
              </a:rPr>
              <a:t>(a) paragraph 1 shall be replaced by the following: </a:t>
            </a:r>
          </a:p>
          <a:p>
            <a:pPr marL="190500" indent="-190500">
              <a:lnSpc>
                <a:spcPct val="80000"/>
              </a:lnSpc>
            </a:pPr>
            <a:r>
              <a:rPr lang="en-US" sz="1000" dirty="0">
                <a:latin typeface="Arial" charset="0"/>
              </a:rPr>
              <a:t>‘1. The Union is founded on the principles of liberty, democracy, respect for human rights and fundamental freedoms, and the rule of law, principles which are common to the Member States.’; </a:t>
            </a:r>
          </a:p>
          <a:p>
            <a:pPr marL="190500" indent="-190500">
              <a:lnSpc>
                <a:spcPct val="80000"/>
              </a:lnSpc>
            </a:pPr>
            <a:r>
              <a:rPr lang="en-US" sz="1000" dirty="0">
                <a:latin typeface="Arial" charset="0"/>
              </a:rPr>
              <a:t>(b) the existing paragraph 3 shall become paragraph 4 and a new paragraph 3 shall be inserted as follows: </a:t>
            </a:r>
          </a:p>
          <a:p>
            <a:pPr marL="190500" indent="-190500">
              <a:lnSpc>
                <a:spcPct val="80000"/>
              </a:lnSpc>
            </a:pPr>
            <a:r>
              <a:rPr lang="en-US" sz="1000" dirty="0">
                <a:latin typeface="Arial" charset="0"/>
              </a:rPr>
              <a:t>3. The Union shall respect the national identities of its Member States.’ </a:t>
            </a:r>
          </a:p>
          <a:p>
            <a:pPr marL="190500" indent="-190500"/>
            <a:endParaRPr lang="en-US" sz="1000" dirty="0">
              <a:latin typeface="Arial" charset="0"/>
            </a:endParaRPr>
          </a:p>
          <a:p>
            <a:pPr marL="190500" indent="-190500">
              <a:lnSpc>
                <a:spcPct val="80000"/>
              </a:lnSpc>
            </a:pPr>
            <a:endParaRPr lang="en-US" sz="1000" dirty="0">
              <a:latin typeface="Arial" charset="0"/>
            </a:endParaRPr>
          </a:p>
        </p:txBody>
      </p:sp>
    </p:spTree>
    <p:extLst>
      <p:ext uri="{BB962C8B-B14F-4D97-AF65-F5344CB8AC3E}">
        <p14:creationId xmlns:p14="http://schemas.microsoft.com/office/powerpoint/2010/main" val="2628828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13</a:t>
            </a:fld>
            <a:endParaRPr lang="en-GB"/>
          </a:p>
        </p:txBody>
      </p:sp>
    </p:spTree>
    <p:extLst>
      <p:ext uri="{BB962C8B-B14F-4D97-AF65-F5344CB8AC3E}">
        <p14:creationId xmlns:p14="http://schemas.microsoft.com/office/powerpoint/2010/main" val="1103819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55000" lnSpcReduction="20000"/>
          </a:bodyPr>
          <a:lstStyle/>
          <a:p>
            <a:pPr>
              <a:defRPr/>
            </a:pPr>
            <a:r>
              <a:rPr lang="de-DE" dirty="0"/>
              <a:t>1969 Stauder: EC </a:t>
            </a:r>
            <a:r>
              <a:rPr lang="de-DE" dirty="0" err="1"/>
              <a:t>decision</a:t>
            </a:r>
            <a:r>
              <a:rPr lang="de-DE" dirty="0"/>
              <a:t> </a:t>
            </a:r>
            <a:r>
              <a:rPr lang="de-DE" dirty="0" err="1"/>
              <a:t>allows</a:t>
            </a:r>
            <a:r>
              <a:rPr lang="de-DE" dirty="0"/>
              <a:t> MS </a:t>
            </a:r>
            <a:r>
              <a:rPr lang="de-DE" dirty="0" err="1"/>
              <a:t>to</a:t>
            </a:r>
            <a:r>
              <a:rPr lang="de-DE" dirty="0"/>
              <a:t> </a:t>
            </a:r>
            <a:r>
              <a:rPr lang="de-DE" dirty="0" err="1"/>
              <a:t>sell</a:t>
            </a:r>
            <a:r>
              <a:rPr lang="de-DE" dirty="0"/>
              <a:t> butter </a:t>
            </a:r>
            <a:r>
              <a:rPr lang="de-DE" dirty="0" err="1"/>
              <a:t>at</a:t>
            </a:r>
            <a:r>
              <a:rPr lang="de-DE" dirty="0"/>
              <a:t> </a:t>
            </a:r>
            <a:r>
              <a:rPr lang="de-DE" dirty="0" err="1"/>
              <a:t>reducved</a:t>
            </a:r>
            <a:r>
              <a:rPr lang="de-DE" dirty="0"/>
              <a:t> </a:t>
            </a:r>
            <a:r>
              <a:rPr lang="de-DE" dirty="0" err="1"/>
              <a:t>prices</a:t>
            </a:r>
            <a:r>
              <a:rPr lang="de-DE" dirty="0"/>
              <a:t> </a:t>
            </a:r>
            <a:r>
              <a:rPr lang="de-DE" dirty="0" err="1"/>
              <a:t>to</a:t>
            </a:r>
            <a:r>
              <a:rPr lang="de-DE" dirty="0"/>
              <a:t> </a:t>
            </a:r>
            <a:r>
              <a:rPr lang="de-DE" dirty="0" err="1"/>
              <a:t>persons</a:t>
            </a:r>
            <a:r>
              <a:rPr lang="de-DE" dirty="0"/>
              <a:t> in </a:t>
            </a:r>
            <a:r>
              <a:rPr lang="de-DE" dirty="0" err="1"/>
              <a:t>need</a:t>
            </a:r>
            <a:r>
              <a:rPr lang="de-DE" dirty="0"/>
              <a:t>. Germany </a:t>
            </a:r>
            <a:r>
              <a:rPr lang="de-DE" dirty="0" err="1"/>
              <a:t>provided</a:t>
            </a:r>
            <a:r>
              <a:rPr lang="de-DE" dirty="0"/>
              <a:t> </a:t>
            </a:r>
            <a:r>
              <a:rPr lang="de-DE" dirty="0" err="1"/>
              <a:t>for</a:t>
            </a:r>
            <a:r>
              <a:rPr lang="de-DE" dirty="0"/>
              <a:t> a </a:t>
            </a:r>
            <a:r>
              <a:rPr lang="de-DE" dirty="0" err="1"/>
              <a:t>duty</a:t>
            </a:r>
            <a:r>
              <a:rPr lang="de-DE" dirty="0"/>
              <a:t> </a:t>
            </a:r>
            <a:r>
              <a:rPr lang="de-DE" dirty="0" err="1"/>
              <a:t>to</a:t>
            </a:r>
            <a:r>
              <a:rPr lang="de-DE" dirty="0"/>
              <a:t> </a:t>
            </a:r>
            <a:r>
              <a:rPr lang="de-DE" dirty="0" err="1"/>
              <a:t>reveal</a:t>
            </a:r>
            <a:r>
              <a:rPr lang="de-DE" dirty="0"/>
              <a:t> </a:t>
            </a:r>
            <a:r>
              <a:rPr lang="de-DE" dirty="0" err="1"/>
              <a:t>identity</a:t>
            </a:r>
            <a:r>
              <a:rPr lang="de-DE" dirty="0"/>
              <a:t> </a:t>
            </a:r>
            <a:r>
              <a:rPr lang="de-DE" dirty="0" err="1"/>
              <a:t>by</a:t>
            </a:r>
            <a:r>
              <a:rPr lang="de-DE" dirty="0"/>
              <a:t> </a:t>
            </a:r>
            <a:r>
              <a:rPr lang="de-DE" dirty="0" err="1"/>
              <a:t>giving</a:t>
            </a:r>
            <a:r>
              <a:rPr lang="de-DE" dirty="0"/>
              <a:t> </a:t>
            </a:r>
            <a:r>
              <a:rPr lang="de-DE" dirty="0" err="1"/>
              <a:t>name</a:t>
            </a:r>
            <a:r>
              <a:rPr lang="de-DE" dirty="0"/>
              <a:t>. EC </a:t>
            </a:r>
            <a:r>
              <a:rPr lang="de-DE" dirty="0" err="1"/>
              <a:t>decision</a:t>
            </a:r>
            <a:r>
              <a:rPr lang="de-DE" dirty="0"/>
              <a:t> just </a:t>
            </a:r>
            <a:r>
              <a:rPr lang="de-DE" dirty="0" err="1"/>
              <a:t>called</a:t>
            </a:r>
            <a:r>
              <a:rPr lang="de-DE" dirty="0"/>
              <a:t> </a:t>
            </a:r>
            <a:r>
              <a:rPr lang="de-DE" dirty="0" err="1"/>
              <a:t>for</a:t>
            </a:r>
            <a:r>
              <a:rPr lang="de-DE" dirty="0"/>
              <a:t> </a:t>
            </a:r>
            <a:r>
              <a:rPr lang="de-DE" dirty="0" err="1"/>
              <a:t>identification</a:t>
            </a:r>
            <a:r>
              <a:rPr lang="de-DE" dirty="0"/>
              <a:t>. Ulrich Stauder </a:t>
            </a:r>
            <a:r>
              <a:rPr lang="de-DE" dirty="0" err="1"/>
              <a:t>felt</a:t>
            </a:r>
            <a:r>
              <a:rPr lang="de-DE" dirty="0"/>
              <a:t> </a:t>
            </a:r>
            <a:r>
              <a:rPr lang="de-DE" dirty="0" err="1"/>
              <a:t>violated</a:t>
            </a:r>
            <a:r>
              <a:rPr lang="de-DE" dirty="0"/>
              <a:t> in </a:t>
            </a:r>
            <a:r>
              <a:rPr lang="de-DE" dirty="0" err="1"/>
              <a:t>his</a:t>
            </a:r>
            <a:r>
              <a:rPr lang="de-DE" dirty="0"/>
              <a:t> </a:t>
            </a:r>
            <a:r>
              <a:rPr lang="de-DE" dirty="0" err="1"/>
              <a:t>right</a:t>
            </a:r>
            <a:r>
              <a:rPr lang="de-DE" dirty="0"/>
              <a:t> </a:t>
            </a:r>
            <a:r>
              <a:rPr lang="de-DE" dirty="0" err="1"/>
              <a:t>inter</a:t>
            </a:r>
            <a:r>
              <a:rPr lang="de-DE" dirty="0"/>
              <a:t> </a:t>
            </a:r>
            <a:r>
              <a:rPr lang="de-DE" dirty="0" err="1"/>
              <a:t>alia</a:t>
            </a:r>
            <a:r>
              <a:rPr lang="de-DE" dirty="0"/>
              <a:t> </a:t>
            </a:r>
            <a:r>
              <a:rPr lang="de-DE" dirty="0" err="1"/>
              <a:t>to</a:t>
            </a:r>
            <a:r>
              <a:rPr lang="de-DE" dirty="0"/>
              <a:t> </a:t>
            </a:r>
            <a:r>
              <a:rPr lang="de-DE" dirty="0" err="1"/>
              <a:t>dignity</a:t>
            </a:r>
            <a:r>
              <a:rPr lang="de-DE" dirty="0"/>
              <a:t>. ECJ </a:t>
            </a:r>
            <a:r>
              <a:rPr lang="de-DE" dirty="0" err="1"/>
              <a:t>comes</a:t>
            </a:r>
            <a:r>
              <a:rPr lang="de-DE" dirty="0"/>
              <a:t> </a:t>
            </a:r>
            <a:r>
              <a:rPr lang="de-DE" dirty="0" err="1"/>
              <a:t>to</a:t>
            </a:r>
            <a:r>
              <a:rPr lang="de-DE" dirty="0"/>
              <a:t> </a:t>
            </a:r>
            <a:r>
              <a:rPr lang="de-DE" dirty="0" err="1"/>
              <a:t>conclusion</a:t>
            </a:r>
            <a:r>
              <a:rPr lang="de-DE" dirty="0"/>
              <a:t> </a:t>
            </a:r>
            <a:r>
              <a:rPr lang="de-DE" dirty="0" err="1"/>
              <a:t>that</a:t>
            </a:r>
            <a:r>
              <a:rPr lang="de-DE" dirty="0"/>
              <a:t> EC </a:t>
            </a:r>
            <a:r>
              <a:rPr lang="de-DE" dirty="0" err="1"/>
              <a:t>decision</a:t>
            </a:r>
            <a:r>
              <a:rPr lang="de-DE" dirty="0"/>
              <a:t> </a:t>
            </a:r>
            <a:r>
              <a:rPr lang="de-DE" dirty="0" err="1"/>
              <a:t>does</a:t>
            </a:r>
            <a:r>
              <a:rPr lang="de-DE" dirty="0"/>
              <a:t> not </a:t>
            </a:r>
            <a:r>
              <a:rPr lang="de-DE" dirty="0" err="1"/>
              <a:t>prescribe</a:t>
            </a:r>
            <a:r>
              <a:rPr lang="de-DE" dirty="0"/>
              <a:t> </a:t>
            </a:r>
            <a:r>
              <a:rPr lang="de-DE" dirty="0" err="1"/>
              <a:t>identification</a:t>
            </a:r>
            <a:r>
              <a:rPr lang="de-DE" dirty="0"/>
              <a:t> via </a:t>
            </a:r>
            <a:r>
              <a:rPr lang="de-DE" dirty="0" err="1"/>
              <a:t>name</a:t>
            </a:r>
            <a:r>
              <a:rPr lang="de-DE" dirty="0"/>
              <a:t> but </a:t>
            </a:r>
            <a:r>
              <a:rPr lang="de-DE" dirty="0" err="1"/>
              <a:t>does</a:t>
            </a:r>
            <a:r>
              <a:rPr lang="de-DE" dirty="0"/>
              <a:t> </a:t>
            </a:r>
            <a:r>
              <a:rPr lang="de-DE" dirty="0" err="1"/>
              <a:t>neither</a:t>
            </a:r>
            <a:r>
              <a:rPr lang="de-DE" dirty="0"/>
              <a:t> </a:t>
            </a:r>
            <a:r>
              <a:rPr lang="de-DE" dirty="0" err="1"/>
              <a:t>preclude</a:t>
            </a:r>
            <a:r>
              <a:rPr lang="de-DE" dirty="0"/>
              <a:t>. </a:t>
            </a:r>
            <a:r>
              <a:rPr lang="de-DE" dirty="0" err="1"/>
              <a:t>This</a:t>
            </a:r>
            <a:r>
              <a:rPr lang="de-DE" dirty="0"/>
              <a:t> </a:t>
            </a:r>
            <a:r>
              <a:rPr lang="de-DE" dirty="0" err="1"/>
              <a:t>interpretation</a:t>
            </a:r>
            <a:r>
              <a:rPr lang="de-DE" dirty="0"/>
              <a:t> </a:t>
            </a:r>
            <a:r>
              <a:rPr lang="de-DE" dirty="0" err="1"/>
              <a:t>does</a:t>
            </a:r>
            <a:r>
              <a:rPr lang="de-DE" dirty="0"/>
              <a:t> not </a:t>
            </a:r>
            <a:r>
              <a:rPr lang="de-DE" dirty="0" err="1"/>
              <a:t>violate</a:t>
            </a:r>
            <a:r>
              <a:rPr lang="de-DE" dirty="0"/>
              <a:t> </a:t>
            </a:r>
            <a:r>
              <a:rPr lang="de-DE" dirty="0" err="1"/>
              <a:t>the</a:t>
            </a:r>
            <a:r>
              <a:rPr lang="de-DE" dirty="0"/>
              <a:t> FR „</a:t>
            </a:r>
            <a:r>
              <a:rPr lang="de-DE" dirty="0" err="1"/>
              <a:t>enshrined</a:t>
            </a:r>
            <a:r>
              <a:rPr lang="de-DE" dirty="0"/>
              <a:t> in </a:t>
            </a:r>
            <a:r>
              <a:rPr lang="de-DE" dirty="0" err="1"/>
              <a:t>the</a:t>
            </a:r>
            <a:r>
              <a:rPr lang="de-DE" dirty="0"/>
              <a:t> </a:t>
            </a:r>
            <a:r>
              <a:rPr lang="de-DE" dirty="0" err="1"/>
              <a:t>general</a:t>
            </a:r>
            <a:r>
              <a:rPr lang="de-DE" dirty="0"/>
              <a:t> </a:t>
            </a:r>
            <a:r>
              <a:rPr lang="de-DE" dirty="0" err="1"/>
              <a:t>principles</a:t>
            </a:r>
            <a:r>
              <a:rPr lang="de-DE" dirty="0"/>
              <a:t> </a:t>
            </a:r>
            <a:r>
              <a:rPr lang="de-DE" dirty="0" err="1"/>
              <a:t>of</a:t>
            </a:r>
            <a:r>
              <a:rPr lang="de-DE" dirty="0"/>
              <a:t> Community Law &amp; </a:t>
            </a:r>
            <a:r>
              <a:rPr lang="de-DE" dirty="0" err="1"/>
              <a:t>protected</a:t>
            </a:r>
            <a:r>
              <a:rPr lang="de-DE" dirty="0"/>
              <a:t> </a:t>
            </a:r>
            <a:r>
              <a:rPr lang="de-DE" dirty="0" err="1"/>
              <a:t>by</a:t>
            </a:r>
            <a:r>
              <a:rPr lang="de-DE" dirty="0"/>
              <a:t> </a:t>
            </a:r>
            <a:r>
              <a:rPr lang="de-DE" dirty="0" err="1"/>
              <a:t>the</a:t>
            </a:r>
            <a:r>
              <a:rPr lang="de-DE" dirty="0"/>
              <a:t> Court“.</a:t>
            </a:r>
          </a:p>
          <a:p>
            <a:pPr>
              <a:defRPr/>
            </a:pPr>
            <a:endParaRPr lang="de-DE" dirty="0"/>
          </a:p>
          <a:p>
            <a:pPr>
              <a:defRPr/>
            </a:pPr>
            <a:r>
              <a:rPr lang="de-DE" dirty="0"/>
              <a:t>1970 IHG: IHG </a:t>
            </a:r>
            <a:r>
              <a:rPr lang="de-DE" dirty="0" err="1"/>
              <a:t>sees</a:t>
            </a:r>
            <a:r>
              <a:rPr lang="de-DE" dirty="0"/>
              <a:t> in </a:t>
            </a:r>
            <a:r>
              <a:rPr lang="de-DE" dirty="0" err="1"/>
              <a:t>the</a:t>
            </a:r>
            <a:r>
              <a:rPr lang="de-DE" dirty="0"/>
              <a:t> </a:t>
            </a:r>
            <a:r>
              <a:rPr lang="de-DE" dirty="0" err="1"/>
              <a:t>fact</a:t>
            </a:r>
            <a:r>
              <a:rPr lang="de-DE" dirty="0"/>
              <a:t> </a:t>
            </a:r>
            <a:r>
              <a:rPr lang="de-DE" dirty="0" err="1"/>
              <a:t>that</a:t>
            </a:r>
            <a:r>
              <a:rPr lang="de-DE" dirty="0"/>
              <a:t> </a:t>
            </a:r>
            <a:r>
              <a:rPr lang="de-DE" dirty="0" err="1"/>
              <a:t>it</a:t>
            </a:r>
            <a:r>
              <a:rPr lang="de-DE" dirty="0"/>
              <a:t> </a:t>
            </a:r>
            <a:r>
              <a:rPr lang="de-DE" dirty="0" err="1"/>
              <a:t>runs</a:t>
            </a:r>
            <a:r>
              <a:rPr lang="de-DE" dirty="0"/>
              <a:t> </a:t>
            </a:r>
            <a:r>
              <a:rPr lang="de-DE" dirty="0" err="1"/>
              <a:t>the</a:t>
            </a:r>
            <a:r>
              <a:rPr lang="de-DE" dirty="0"/>
              <a:t> </a:t>
            </a:r>
            <a:r>
              <a:rPr lang="de-DE" dirty="0" err="1"/>
              <a:t>risk</a:t>
            </a:r>
            <a:r>
              <a:rPr lang="de-DE" dirty="0"/>
              <a:t> </a:t>
            </a:r>
            <a:r>
              <a:rPr lang="de-DE" dirty="0" err="1"/>
              <a:t>of</a:t>
            </a:r>
            <a:r>
              <a:rPr lang="de-DE" dirty="0"/>
              <a:t> </a:t>
            </a:r>
            <a:r>
              <a:rPr lang="de-DE" dirty="0" err="1"/>
              <a:t>lossing</a:t>
            </a:r>
            <a:r>
              <a:rPr lang="de-DE" dirty="0"/>
              <a:t> </a:t>
            </a:r>
            <a:r>
              <a:rPr lang="de-DE" dirty="0" err="1"/>
              <a:t>its</a:t>
            </a:r>
            <a:r>
              <a:rPr lang="de-DE" dirty="0"/>
              <a:t> </a:t>
            </a:r>
            <a:r>
              <a:rPr lang="de-DE" dirty="0" err="1"/>
              <a:t>deposit</a:t>
            </a:r>
            <a:r>
              <a:rPr lang="de-DE" dirty="0"/>
              <a:t>  </a:t>
            </a:r>
            <a:r>
              <a:rPr lang="de-DE" dirty="0" err="1"/>
              <a:t>when</a:t>
            </a:r>
            <a:r>
              <a:rPr lang="de-DE" dirty="0"/>
              <a:t> not </a:t>
            </a:r>
            <a:r>
              <a:rPr lang="de-DE" dirty="0" err="1"/>
              <a:t>using</a:t>
            </a:r>
            <a:r>
              <a:rPr lang="de-DE" dirty="0"/>
              <a:t> </a:t>
            </a:r>
            <a:r>
              <a:rPr lang="de-DE" dirty="0" err="1"/>
              <a:t>the</a:t>
            </a:r>
            <a:r>
              <a:rPr lang="de-DE" dirty="0"/>
              <a:t> </a:t>
            </a:r>
            <a:r>
              <a:rPr lang="de-DE" dirty="0" err="1"/>
              <a:t>export</a:t>
            </a:r>
            <a:r>
              <a:rPr lang="de-DE" dirty="0"/>
              <a:t> </a:t>
            </a:r>
            <a:r>
              <a:rPr lang="de-DE" dirty="0" err="1"/>
              <a:t>license</a:t>
            </a:r>
            <a:r>
              <a:rPr lang="de-DE" dirty="0"/>
              <a:t> </a:t>
            </a:r>
            <a:r>
              <a:rPr lang="de-DE" dirty="0" err="1"/>
              <a:t>with</a:t>
            </a:r>
            <a:r>
              <a:rPr lang="de-DE" dirty="0"/>
              <a:t> a </a:t>
            </a:r>
            <a:r>
              <a:rPr lang="de-DE" dirty="0" err="1"/>
              <a:t>predetermined</a:t>
            </a:r>
            <a:r>
              <a:rPr lang="de-DE" dirty="0"/>
              <a:t> </a:t>
            </a:r>
            <a:r>
              <a:rPr lang="de-DE" dirty="0" err="1"/>
              <a:t>period</a:t>
            </a:r>
            <a:r>
              <a:rPr lang="de-DE" dirty="0"/>
              <a:t> a </a:t>
            </a:r>
            <a:r>
              <a:rPr lang="de-DE" dirty="0" err="1"/>
              <a:t>violation</a:t>
            </a:r>
            <a:r>
              <a:rPr lang="de-DE" dirty="0"/>
              <a:t> </a:t>
            </a:r>
            <a:r>
              <a:rPr lang="de-DE" dirty="0" err="1"/>
              <a:t>of</a:t>
            </a:r>
            <a:r>
              <a:rPr lang="de-DE" dirty="0"/>
              <a:t> ist fundamental </a:t>
            </a:r>
            <a:r>
              <a:rPr lang="de-DE" dirty="0" err="1"/>
              <a:t>rights</a:t>
            </a:r>
            <a:r>
              <a:rPr lang="de-DE" dirty="0"/>
              <a:t>. The Court </a:t>
            </a:r>
            <a:r>
              <a:rPr lang="de-DE" dirty="0" err="1"/>
              <a:t>makes</a:t>
            </a:r>
            <a:r>
              <a:rPr lang="de-DE" dirty="0"/>
              <a:t> </a:t>
            </a:r>
            <a:r>
              <a:rPr lang="de-DE" dirty="0" err="1"/>
              <a:t>clear</a:t>
            </a:r>
            <a:r>
              <a:rPr lang="de-DE" dirty="0"/>
              <a:t> </a:t>
            </a:r>
            <a:r>
              <a:rPr lang="de-DE" dirty="0" err="1"/>
              <a:t>that</a:t>
            </a:r>
            <a:r>
              <a:rPr lang="de-DE" dirty="0"/>
              <a:t> EC </a:t>
            </a:r>
            <a:r>
              <a:rPr lang="de-DE" dirty="0" err="1"/>
              <a:t>law</a:t>
            </a:r>
            <a:r>
              <a:rPr lang="de-DE" dirty="0"/>
              <a:t> </a:t>
            </a:r>
            <a:r>
              <a:rPr lang="de-DE" dirty="0" err="1"/>
              <a:t>is</a:t>
            </a:r>
            <a:r>
              <a:rPr lang="de-DE" dirty="0"/>
              <a:t> an „</a:t>
            </a:r>
            <a:r>
              <a:rPr lang="de-DE" dirty="0" err="1"/>
              <a:t>autonomous</a:t>
            </a:r>
            <a:r>
              <a:rPr lang="de-DE" dirty="0"/>
              <a:t> legal </a:t>
            </a:r>
            <a:r>
              <a:rPr lang="de-DE" dirty="0" err="1"/>
              <a:t>source</a:t>
            </a:r>
            <a:r>
              <a:rPr lang="de-DE" dirty="0"/>
              <a:t>“ </a:t>
            </a:r>
            <a:r>
              <a:rPr lang="de-DE" dirty="0" err="1"/>
              <a:t>which</a:t>
            </a:r>
            <a:r>
              <a:rPr lang="de-DE" dirty="0"/>
              <a:t> </a:t>
            </a:r>
            <a:r>
              <a:rPr lang="de-DE" dirty="0" err="1"/>
              <a:t>cannot</a:t>
            </a:r>
            <a:r>
              <a:rPr lang="de-DE" dirty="0"/>
              <a:t> </a:t>
            </a:r>
            <a:r>
              <a:rPr lang="de-DE" dirty="0" err="1"/>
              <a:t>be</a:t>
            </a:r>
            <a:r>
              <a:rPr lang="de-DE" dirty="0"/>
              <a:t> </a:t>
            </a:r>
            <a:r>
              <a:rPr lang="de-DE" dirty="0" err="1"/>
              <a:t>checked</a:t>
            </a:r>
            <a:r>
              <a:rPr lang="de-DE" dirty="0"/>
              <a:t> </a:t>
            </a:r>
            <a:r>
              <a:rPr lang="de-DE" dirty="0" err="1"/>
              <a:t>against</a:t>
            </a:r>
            <a:r>
              <a:rPr lang="de-DE" dirty="0"/>
              <a:t> national </a:t>
            </a:r>
            <a:r>
              <a:rPr lang="de-DE" dirty="0" err="1"/>
              <a:t>norms</a:t>
            </a:r>
            <a:r>
              <a:rPr lang="de-DE" dirty="0"/>
              <a:t> </a:t>
            </a:r>
            <a:r>
              <a:rPr lang="de-DE" dirty="0" err="1"/>
              <a:t>of</a:t>
            </a:r>
            <a:r>
              <a:rPr lang="de-DE" dirty="0"/>
              <a:t> </a:t>
            </a:r>
            <a:r>
              <a:rPr lang="de-DE" dirty="0" err="1"/>
              <a:t>whatever</a:t>
            </a:r>
            <a:r>
              <a:rPr lang="de-DE" dirty="0"/>
              <a:t> </a:t>
            </a:r>
            <a:r>
              <a:rPr lang="de-DE" dirty="0" err="1"/>
              <a:t>nature</a:t>
            </a:r>
            <a:r>
              <a:rPr lang="de-DE" dirty="0"/>
              <a:t>. </a:t>
            </a:r>
            <a:r>
              <a:rPr lang="de-DE" dirty="0" err="1"/>
              <a:t>However</a:t>
            </a:r>
            <a:r>
              <a:rPr lang="de-DE" dirty="0"/>
              <a:t> </a:t>
            </a:r>
            <a:r>
              <a:rPr lang="de-DE" dirty="0" err="1"/>
              <a:t>the</a:t>
            </a:r>
            <a:r>
              <a:rPr lang="de-DE" dirty="0"/>
              <a:t> </a:t>
            </a:r>
            <a:r>
              <a:rPr lang="de-DE" dirty="0" err="1"/>
              <a:t>protection</a:t>
            </a:r>
            <a:r>
              <a:rPr lang="de-DE" dirty="0"/>
              <a:t> </a:t>
            </a:r>
            <a:r>
              <a:rPr lang="de-DE" dirty="0" err="1"/>
              <a:t>of</a:t>
            </a:r>
            <a:r>
              <a:rPr lang="de-DE" dirty="0"/>
              <a:t> FR </a:t>
            </a:r>
            <a:r>
              <a:rPr lang="de-DE" dirty="0" err="1"/>
              <a:t>forms</a:t>
            </a:r>
            <a:r>
              <a:rPr lang="de-DE" dirty="0"/>
              <a:t> </a:t>
            </a:r>
            <a:r>
              <a:rPr lang="de-DE" dirty="0" err="1"/>
              <a:t>part</a:t>
            </a:r>
            <a:r>
              <a:rPr lang="de-DE" dirty="0"/>
              <a:t> </a:t>
            </a:r>
            <a:r>
              <a:rPr lang="de-DE" dirty="0" err="1"/>
              <a:t>of</a:t>
            </a:r>
            <a:r>
              <a:rPr lang="de-DE" dirty="0"/>
              <a:t> </a:t>
            </a:r>
            <a:r>
              <a:rPr lang="de-DE" dirty="0" err="1"/>
              <a:t>the</a:t>
            </a:r>
            <a:r>
              <a:rPr lang="de-DE" dirty="0"/>
              <a:t> </a:t>
            </a:r>
            <a:r>
              <a:rPr lang="de-DE" dirty="0" err="1"/>
              <a:t>general</a:t>
            </a:r>
            <a:r>
              <a:rPr lang="de-DE" dirty="0"/>
              <a:t> </a:t>
            </a:r>
            <a:r>
              <a:rPr lang="de-DE" dirty="0" err="1"/>
              <a:t>principles</a:t>
            </a:r>
            <a:r>
              <a:rPr lang="de-DE" dirty="0"/>
              <a:t> </a:t>
            </a:r>
            <a:r>
              <a:rPr lang="de-DE" dirty="0" err="1"/>
              <a:t>of</a:t>
            </a:r>
            <a:r>
              <a:rPr lang="de-DE" dirty="0"/>
              <a:t> </a:t>
            </a:r>
            <a:r>
              <a:rPr lang="de-DE" dirty="0" err="1"/>
              <a:t>law</a:t>
            </a:r>
            <a:r>
              <a:rPr lang="de-DE" dirty="0"/>
              <a:t>.</a:t>
            </a:r>
          </a:p>
          <a:p>
            <a:pPr>
              <a:defRPr/>
            </a:pPr>
            <a:endParaRPr lang="de-DE" dirty="0"/>
          </a:p>
          <a:p>
            <a:pPr>
              <a:defRPr/>
            </a:pPr>
            <a:r>
              <a:rPr lang="de-DE" dirty="0"/>
              <a:t>1974: </a:t>
            </a:r>
            <a:r>
              <a:rPr lang="de-DE" dirty="0" err="1"/>
              <a:t>Mr</a:t>
            </a:r>
            <a:r>
              <a:rPr lang="de-DE" dirty="0"/>
              <a:t> Nold </a:t>
            </a:r>
            <a:r>
              <a:rPr lang="de-DE" dirty="0" err="1"/>
              <a:t>is</a:t>
            </a:r>
            <a:r>
              <a:rPr lang="de-DE" dirty="0"/>
              <a:t> a </a:t>
            </a:r>
            <a:r>
              <a:rPr lang="de-DE" dirty="0" err="1"/>
              <a:t>business</a:t>
            </a:r>
            <a:r>
              <a:rPr lang="de-DE" dirty="0"/>
              <a:t> man </a:t>
            </a:r>
            <a:r>
              <a:rPr lang="de-DE" dirty="0" err="1"/>
              <a:t>dealing</a:t>
            </a:r>
            <a:r>
              <a:rPr lang="de-DE" dirty="0"/>
              <a:t> </a:t>
            </a:r>
            <a:r>
              <a:rPr lang="de-DE" dirty="0" err="1"/>
              <a:t>with</a:t>
            </a:r>
            <a:r>
              <a:rPr lang="de-DE" dirty="0"/>
              <a:t> </a:t>
            </a:r>
            <a:r>
              <a:rPr lang="de-DE" dirty="0" err="1"/>
              <a:t>coal</a:t>
            </a:r>
            <a:r>
              <a:rPr lang="de-DE" dirty="0"/>
              <a:t>. He was </a:t>
            </a:r>
            <a:r>
              <a:rPr lang="de-DE" dirty="0" err="1"/>
              <a:t>excluded</a:t>
            </a:r>
            <a:r>
              <a:rPr lang="de-DE" dirty="0"/>
              <a:t> </a:t>
            </a:r>
            <a:r>
              <a:rPr lang="de-DE" dirty="0" err="1"/>
              <a:t>from</a:t>
            </a:r>
            <a:r>
              <a:rPr lang="de-DE" dirty="0"/>
              <a:t> </a:t>
            </a:r>
            <a:r>
              <a:rPr lang="de-DE" dirty="0" err="1"/>
              <a:t>delivery</a:t>
            </a:r>
            <a:r>
              <a:rPr lang="de-DE" dirty="0"/>
              <a:t> </a:t>
            </a:r>
            <a:r>
              <a:rPr lang="de-DE" dirty="0" err="1"/>
              <a:t>of</a:t>
            </a:r>
            <a:r>
              <a:rPr lang="de-DE" dirty="0"/>
              <a:t> </a:t>
            </a:r>
            <a:r>
              <a:rPr lang="de-DE" dirty="0" err="1"/>
              <a:t>coal</a:t>
            </a:r>
            <a:r>
              <a:rPr lang="de-DE" dirty="0"/>
              <a:t> </a:t>
            </a:r>
            <a:r>
              <a:rPr lang="de-DE" dirty="0" err="1"/>
              <a:t>by</a:t>
            </a:r>
            <a:r>
              <a:rPr lang="de-DE" dirty="0"/>
              <a:t> </a:t>
            </a:r>
            <a:r>
              <a:rPr lang="de-DE" dirty="0" err="1"/>
              <a:t>the</a:t>
            </a:r>
            <a:r>
              <a:rPr lang="de-DE" dirty="0"/>
              <a:t> „Ruhrkohle AG“ </a:t>
            </a:r>
            <a:r>
              <a:rPr lang="de-DE" dirty="0" err="1"/>
              <a:t>since</a:t>
            </a:r>
            <a:r>
              <a:rPr lang="de-DE" dirty="0"/>
              <a:t> he </a:t>
            </a:r>
            <a:r>
              <a:rPr lang="de-DE" dirty="0" err="1"/>
              <a:t>did</a:t>
            </a:r>
            <a:r>
              <a:rPr lang="de-DE" dirty="0"/>
              <a:t> not </a:t>
            </a:r>
            <a:r>
              <a:rPr lang="de-DE" dirty="0" err="1"/>
              <a:t>come</a:t>
            </a:r>
            <a:r>
              <a:rPr lang="de-DE" dirty="0"/>
              <a:t> </a:t>
            </a:r>
            <a:r>
              <a:rPr lang="de-DE" dirty="0" err="1"/>
              <a:t>up</a:t>
            </a:r>
            <a:r>
              <a:rPr lang="de-DE" dirty="0"/>
              <a:t> </a:t>
            </a:r>
            <a:r>
              <a:rPr lang="de-DE" dirty="0" err="1"/>
              <a:t>to</a:t>
            </a:r>
            <a:r>
              <a:rPr lang="de-DE" dirty="0"/>
              <a:t> </a:t>
            </a:r>
            <a:r>
              <a:rPr lang="de-DE" dirty="0" err="1"/>
              <a:t>the</a:t>
            </a:r>
            <a:r>
              <a:rPr lang="de-DE" dirty="0"/>
              <a:t> </a:t>
            </a:r>
            <a:r>
              <a:rPr lang="de-DE" dirty="0" err="1"/>
              <a:t>condition</a:t>
            </a:r>
            <a:r>
              <a:rPr lang="de-DE" dirty="0"/>
              <a:t> </a:t>
            </a:r>
            <a:r>
              <a:rPr lang="de-DE" dirty="0" err="1"/>
              <a:t>of</a:t>
            </a:r>
            <a:r>
              <a:rPr lang="de-DE" dirty="0"/>
              <a:t> </a:t>
            </a:r>
            <a:r>
              <a:rPr lang="de-DE" dirty="0" err="1"/>
              <a:t>ordering</a:t>
            </a:r>
            <a:r>
              <a:rPr lang="de-DE" dirty="0"/>
              <a:t> a </a:t>
            </a:r>
            <a:r>
              <a:rPr lang="de-DE" dirty="0" err="1"/>
              <a:t>minimu</a:t>
            </a:r>
            <a:r>
              <a:rPr lang="de-DE" dirty="0"/>
              <a:t> </a:t>
            </a:r>
            <a:r>
              <a:rPr lang="de-DE" dirty="0" err="1"/>
              <a:t>amount</a:t>
            </a:r>
            <a:r>
              <a:rPr lang="de-DE" dirty="0"/>
              <a:t> </a:t>
            </a:r>
            <a:r>
              <a:rPr lang="de-DE" dirty="0" err="1"/>
              <a:t>of</a:t>
            </a:r>
            <a:r>
              <a:rPr lang="de-DE" dirty="0"/>
              <a:t> </a:t>
            </a:r>
            <a:r>
              <a:rPr lang="de-DE" dirty="0" err="1"/>
              <a:t>coal</a:t>
            </a:r>
            <a:r>
              <a:rPr lang="de-DE" dirty="0"/>
              <a:t>. The </a:t>
            </a:r>
            <a:r>
              <a:rPr lang="de-DE" dirty="0" err="1"/>
              <a:t>regulation</a:t>
            </a:r>
            <a:r>
              <a:rPr lang="de-DE" dirty="0"/>
              <a:t> on </a:t>
            </a:r>
            <a:r>
              <a:rPr lang="de-DE" dirty="0" err="1"/>
              <a:t>which</a:t>
            </a:r>
            <a:r>
              <a:rPr lang="de-DE" dirty="0"/>
              <a:t> </a:t>
            </a:r>
            <a:r>
              <a:rPr lang="de-DE" dirty="0" err="1"/>
              <a:t>the</a:t>
            </a:r>
            <a:r>
              <a:rPr lang="de-DE" dirty="0"/>
              <a:t> Ruhrkohle AG </a:t>
            </a:r>
            <a:r>
              <a:rPr lang="de-DE" dirty="0" err="1"/>
              <a:t>is</a:t>
            </a:r>
            <a:r>
              <a:rPr lang="de-DE" dirty="0"/>
              <a:t> </a:t>
            </a:r>
            <a:r>
              <a:rPr lang="de-DE" dirty="0" err="1"/>
              <a:t>basing</a:t>
            </a:r>
            <a:r>
              <a:rPr lang="de-DE" dirty="0"/>
              <a:t> </a:t>
            </a:r>
            <a:r>
              <a:rPr lang="de-DE" dirty="0" err="1"/>
              <a:t>its</a:t>
            </a:r>
            <a:r>
              <a:rPr lang="de-DE" dirty="0"/>
              <a:t> </a:t>
            </a:r>
            <a:r>
              <a:rPr lang="de-DE" dirty="0" err="1"/>
              <a:t>argumentation</a:t>
            </a:r>
            <a:r>
              <a:rPr lang="de-DE" dirty="0"/>
              <a:t> </a:t>
            </a:r>
            <a:r>
              <a:rPr lang="de-DE" dirty="0" err="1"/>
              <a:t>has</a:t>
            </a:r>
            <a:r>
              <a:rPr lang="de-DE" dirty="0"/>
              <a:t> </a:t>
            </a:r>
            <a:r>
              <a:rPr lang="de-DE" dirty="0" err="1"/>
              <a:t>been</a:t>
            </a:r>
            <a:r>
              <a:rPr lang="de-DE" dirty="0"/>
              <a:t> </a:t>
            </a:r>
            <a:r>
              <a:rPr lang="de-DE" dirty="0" err="1"/>
              <a:t>approved</a:t>
            </a:r>
            <a:r>
              <a:rPr lang="de-DE" dirty="0"/>
              <a:t> </a:t>
            </a:r>
            <a:r>
              <a:rPr lang="de-DE" dirty="0" err="1"/>
              <a:t>by</a:t>
            </a:r>
            <a:r>
              <a:rPr lang="de-DE" dirty="0"/>
              <a:t> </a:t>
            </a:r>
            <a:r>
              <a:rPr lang="de-DE" dirty="0" err="1"/>
              <a:t>the</a:t>
            </a:r>
            <a:r>
              <a:rPr lang="de-DE" dirty="0"/>
              <a:t> </a:t>
            </a:r>
            <a:r>
              <a:rPr lang="de-DE" dirty="0" err="1"/>
              <a:t>Commission</a:t>
            </a:r>
            <a:r>
              <a:rPr lang="de-DE" dirty="0"/>
              <a:t>. </a:t>
            </a:r>
            <a:r>
              <a:rPr lang="de-DE" dirty="0" err="1"/>
              <a:t>Mr</a:t>
            </a:r>
            <a:r>
              <a:rPr lang="de-DE" dirty="0"/>
              <a:t> Nold </a:t>
            </a:r>
            <a:r>
              <a:rPr lang="de-DE" dirty="0" err="1"/>
              <a:t>brings</a:t>
            </a:r>
            <a:r>
              <a:rPr lang="de-DE" dirty="0"/>
              <a:t> </a:t>
            </a:r>
            <a:r>
              <a:rPr lang="de-DE" dirty="0" err="1"/>
              <a:t>this</a:t>
            </a:r>
            <a:r>
              <a:rPr lang="de-DE" dirty="0"/>
              <a:t> </a:t>
            </a:r>
            <a:r>
              <a:rPr lang="de-DE" dirty="0" err="1"/>
              <a:t>decision</a:t>
            </a:r>
            <a:r>
              <a:rPr lang="de-DE" dirty="0"/>
              <a:t> </a:t>
            </a:r>
            <a:r>
              <a:rPr lang="de-DE" dirty="0" err="1"/>
              <a:t>before</a:t>
            </a:r>
            <a:r>
              <a:rPr lang="de-DE" dirty="0"/>
              <a:t> </a:t>
            </a:r>
            <a:r>
              <a:rPr lang="de-DE" dirty="0" err="1"/>
              <a:t>the</a:t>
            </a:r>
            <a:r>
              <a:rPr lang="de-DE" dirty="0"/>
              <a:t> ECJ </a:t>
            </a:r>
            <a:r>
              <a:rPr lang="de-DE" dirty="0" err="1"/>
              <a:t>claiming</a:t>
            </a:r>
            <a:r>
              <a:rPr lang="de-DE" dirty="0"/>
              <a:t> </a:t>
            </a:r>
            <a:r>
              <a:rPr lang="de-DE" dirty="0" err="1"/>
              <a:t>it</a:t>
            </a:r>
            <a:r>
              <a:rPr lang="de-DE" dirty="0"/>
              <a:t> </a:t>
            </a:r>
            <a:r>
              <a:rPr lang="de-DE" dirty="0" err="1"/>
              <a:t>to</a:t>
            </a:r>
            <a:r>
              <a:rPr lang="de-DE" dirty="0"/>
              <a:t> </a:t>
            </a:r>
            <a:r>
              <a:rPr lang="de-DE" dirty="0" err="1"/>
              <a:t>be</a:t>
            </a:r>
            <a:r>
              <a:rPr lang="de-DE" dirty="0"/>
              <a:t> </a:t>
            </a:r>
            <a:r>
              <a:rPr lang="de-DE" dirty="0" err="1"/>
              <a:t>void</a:t>
            </a:r>
            <a:r>
              <a:rPr lang="de-DE" dirty="0"/>
              <a:t>. Court </a:t>
            </a:r>
            <a:r>
              <a:rPr lang="de-DE" dirty="0" err="1"/>
              <a:t>establishes</a:t>
            </a:r>
            <a:r>
              <a:rPr lang="de-DE" dirty="0"/>
              <a:t> a </a:t>
            </a:r>
            <a:r>
              <a:rPr lang="de-DE" dirty="0" err="1"/>
              <a:t>second</a:t>
            </a:r>
            <a:r>
              <a:rPr lang="de-DE" dirty="0"/>
              <a:t> </a:t>
            </a:r>
            <a:r>
              <a:rPr lang="de-DE" dirty="0" err="1"/>
              <a:t>source</a:t>
            </a:r>
            <a:r>
              <a:rPr lang="de-DE" dirty="0"/>
              <a:t> </a:t>
            </a:r>
            <a:r>
              <a:rPr lang="de-DE" dirty="0" err="1"/>
              <a:t>of</a:t>
            </a:r>
            <a:r>
              <a:rPr lang="de-DE" dirty="0"/>
              <a:t> HR after </a:t>
            </a:r>
            <a:r>
              <a:rPr lang="de-DE" dirty="0" err="1"/>
              <a:t>that</a:t>
            </a:r>
            <a:r>
              <a:rPr lang="de-DE" dirty="0"/>
              <a:t> F </a:t>
            </a:r>
            <a:r>
              <a:rPr lang="de-DE" dirty="0" err="1"/>
              <a:t>has</a:t>
            </a:r>
            <a:r>
              <a:rPr lang="de-DE" dirty="0"/>
              <a:t> </a:t>
            </a:r>
            <a:r>
              <a:rPr lang="de-DE" dirty="0" err="1"/>
              <a:t>as</a:t>
            </a:r>
            <a:r>
              <a:rPr lang="de-DE" dirty="0"/>
              <a:t> </a:t>
            </a:r>
            <a:r>
              <a:rPr lang="de-DE" dirty="0" err="1"/>
              <a:t>the</a:t>
            </a:r>
            <a:r>
              <a:rPr lang="de-DE" dirty="0"/>
              <a:t> last MS </a:t>
            </a:r>
            <a:r>
              <a:rPr lang="de-DE" dirty="0" err="1"/>
              <a:t>ratified</a:t>
            </a:r>
            <a:r>
              <a:rPr lang="de-DE" dirty="0"/>
              <a:t> </a:t>
            </a:r>
            <a:r>
              <a:rPr lang="de-DE" dirty="0" err="1"/>
              <a:t>the</a:t>
            </a:r>
            <a:r>
              <a:rPr lang="de-DE" dirty="0"/>
              <a:t> ECHR.</a:t>
            </a:r>
          </a:p>
          <a:p>
            <a:pPr>
              <a:defRPr/>
            </a:pPr>
            <a:endParaRPr lang="de-DE" dirty="0"/>
          </a:p>
          <a:p>
            <a:pPr>
              <a:defRPr/>
            </a:pPr>
            <a:r>
              <a:rPr lang="de-DE" dirty="0"/>
              <a:t>1989 </a:t>
            </a:r>
            <a:r>
              <a:rPr lang="de-DE" dirty="0" err="1"/>
              <a:t>Wachauf</a:t>
            </a:r>
            <a:r>
              <a:rPr lang="de-DE" dirty="0"/>
              <a:t>: Hubert </a:t>
            </a:r>
            <a:r>
              <a:rPr lang="de-DE" dirty="0" err="1"/>
              <a:t>Wachauf</a:t>
            </a:r>
            <a:r>
              <a:rPr lang="de-DE" dirty="0"/>
              <a:t> </a:t>
            </a:r>
            <a:r>
              <a:rPr lang="de-DE" dirty="0" err="1"/>
              <a:t>is</a:t>
            </a:r>
            <a:r>
              <a:rPr lang="de-DE" dirty="0"/>
              <a:t> a </a:t>
            </a:r>
            <a:r>
              <a:rPr lang="de-DE" dirty="0" err="1"/>
              <a:t>tenant</a:t>
            </a:r>
            <a:r>
              <a:rPr lang="de-DE" dirty="0"/>
              <a:t> </a:t>
            </a:r>
            <a:r>
              <a:rPr lang="de-DE" dirty="0" err="1"/>
              <a:t>farmer</a:t>
            </a:r>
            <a:r>
              <a:rPr lang="de-DE" dirty="0"/>
              <a:t>. </a:t>
            </a:r>
            <a:r>
              <a:rPr lang="de-DE" dirty="0" err="1"/>
              <a:t>Question</a:t>
            </a:r>
            <a:r>
              <a:rPr lang="de-DE" dirty="0"/>
              <a:t> was </a:t>
            </a:r>
            <a:r>
              <a:rPr lang="de-DE" dirty="0" err="1"/>
              <a:t>who</a:t>
            </a:r>
            <a:r>
              <a:rPr lang="de-DE" dirty="0"/>
              <a:t> </a:t>
            </a:r>
            <a:r>
              <a:rPr lang="de-DE" dirty="0" err="1"/>
              <a:t>owns</a:t>
            </a:r>
            <a:r>
              <a:rPr lang="de-DE" dirty="0"/>
              <a:t> </a:t>
            </a:r>
            <a:r>
              <a:rPr lang="de-DE" dirty="0" err="1"/>
              <a:t>the</a:t>
            </a:r>
            <a:r>
              <a:rPr lang="de-DE" dirty="0"/>
              <a:t> milk-</a:t>
            </a:r>
            <a:r>
              <a:rPr lang="de-DE" dirty="0" err="1"/>
              <a:t>quota</a:t>
            </a:r>
            <a:r>
              <a:rPr lang="de-DE" dirty="0"/>
              <a:t> </a:t>
            </a:r>
            <a:r>
              <a:rPr lang="de-DE" dirty="0" err="1"/>
              <a:t>assigned</a:t>
            </a:r>
            <a:r>
              <a:rPr lang="de-DE" dirty="0"/>
              <a:t> </a:t>
            </a:r>
            <a:r>
              <a:rPr lang="de-DE" dirty="0" err="1"/>
              <a:t>to</a:t>
            </a:r>
            <a:r>
              <a:rPr lang="de-DE" dirty="0"/>
              <a:t> a </a:t>
            </a:r>
            <a:r>
              <a:rPr lang="de-DE" dirty="0" err="1"/>
              <a:t>certain</a:t>
            </a:r>
            <a:r>
              <a:rPr lang="de-DE" dirty="0"/>
              <a:t> </a:t>
            </a:r>
            <a:r>
              <a:rPr lang="de-DE" dirty="0" err="1"/>
              <a:t>farm</a:t>
            </a:r>
            <a:r>
              <a:rPr lang="de-DE" dirty="0"/>
              <a:t> </a:t>
            </a:r>
            <a:r>
              <a:rPr lang="de-DE" dirty="0" err="1"/>
              <a:t>once</a:t>
            </a:r>
            <a:r>
              <a:rPr lang="de-DE" dirty="0"/>
              <a:t> </a:t>
            </a:r>
            <a:r>
              <a:rPr lang="de-DE" dirty="0" err="1"/>
              <a:t>the</a:t>
            </a:r>
            <a:r>
              <a:rPr lang="de-DE" dirty="0"/>
              <a:t> lease </a:t>
            </a:r>
            <a:r>
              <a:rPr lang="de-DE" dirty="0" err="1"/>
              <a:t>expires</a:t>
            </a:r>
            <a:r>
              <a:rPr lang="de-DE" dirty="0"/>
              <a:t>: </a:t>
            </a:r>
            <a:r>
              <a:rPr lang="de-DE" dirty="0" err="1"/>
              <a:t>the</a:t>
            </a:r>
            <a:r>
              <a:rPr lang="de-DE" dirty="0"/>
              <a:t> </a:t>
            </a:r>
            <a:r>
              <a:rPr lang="de-DE" dirty="0" err="1"/>
              <a:t>owner</a:t>
            </a:r>
            <a:r>
              <a:rPr lang="de-DE" dirty="0"/>
              <a:t> </a:t>
            </a:r>
            <a:r>
              <a:rPr lang="de-DE" dirty="0" err="1"/>
              <a:t>of</a:t>
            </a:r>
            <a:r>
              <a:rPr lang="de-DE" dirty="0"/>
              <a:t> </a:t>
            </a:r>
            <a:r>
              <a:rPr lang="de-DE" dirty="0" err="1"/>
              <a:t>the</a:t>
            </a:r>
            <a:r>
              <a:rPr lang="de-DE" dirty="0"/>
              <a:t> </a:t>
            </a:r>
            <a:r>
              <a:rPr lang="de-DE" dirty="0" err="1"/>
              <a:t>holding</a:t>
            </a:r>
            <a:r>
              <a:rPr lang="de-DE" dirty="0"/>
              <a:t> </a:t>
            </a:r>
            <a:r>
              <a:rPr lang="de-DE" dirty="0" err="1"/>
              <a:t>or</a:t>
            </a:r>
            <a:r>
              <a:rPr lang="de-DE" dirty="0"/>
              <a:t> </a:t>
            </a:r>
            <a:r>
              <a:rPr lang="de-DE" dirty="0" err="1"/>
              <a:t>the</a:t>
            </a:r>
            <a:r>
              <a:rPr lang="de-DE" dirty="0"/>
              <a:t> </a:t>
            </a:r>
            <a:r>
              <a:rPr lang="de-DE" dirty="0" err="1"/>
              <a:t>tenant</a:t>
            </a:r>
            <a:r>
              <a:rPr lang="de-DE" dirty="0"/>
              <a:t>? The </a:t>
            </a:r>
            <a:r>
              <a:rPr lang="de-DE" dirty="0" err="1"/>
              <a:t>respective</a:t>
            </a:r>
            <a:r>
              <a:rPr lang="de-DE" dirty="0"/>
              <a:t> Community </a:t>
            </a:r>
            <a:r>
              <a:rPr lang="de-DE" dirty="0" err="1"/>
              <a:t>regulation</a:t>
            </a:r>
            <a:r>
              <a:rPr lang="de-DE" dirty="0"/>
              <a:t> </a:t>
            </a:r>
            <a:r>
              <a:rPr lang="de-DE" dirty="0" err="1"/>
              <a:t>left</a:t>
            </a:r>
            <a:r>
              <a:rPr lang="de-DE" dirty="0"/>
              <a:t> </a:t>
            </a:r>
            <a:r>
              <a:rPr lang="de-DE" dirty="0" err="1"/>
              <a:t>the</a:t>
            </a:r>
            <a:r>
              <a:rPr lang="de-DE" dirty="0"/>
              <a:t> MS a </a:t>
            </a:r>
            <a:r>
              <a:rPr lang="de-DE" dirty="0" err="1"/>
              <a:t>widemargin</a:t>
            </a:r>
            <a:r>
              <a:rPr lang="de-DE" dirty="0"/>
              <a:t> </a:t>
            </a:r>
            <a:r>
              <a:rPr lang="de-DE" dirty="0" err="1"/>
              <a:t>of</a:t>
            </a:r>
            <a:r>
              <a:rPr lang="de-DE" dirty="0"/>
              <a:t> </a:t>
            </a:r>
            <a:r>
              <a:rPr lang="de-DE" dirty="0" err="1"/>
              <a:t>appreciation</a:t>
            </a:r>
            <a:r>
              <a:rPr lang="de-DE" dirty="0"/>
              <a:t> in </a:t>
            </a:r>
            <a:r>
              <a:rPr lang="de-DE" dirty="0" err="1"/>
              <a:t>this</a:t>
            </a:r>
            <a:r>
              <a:rPr lang="de-DE" dirty="0"/>
              <a:t> </a:t>
            </a:r>
            <a:r>
              <a:rPr lang="de-DE" dirty="0" err="1"/>
              <a:t>respect</a:t>
            </a:r>
            <a:r>
              <a:rPr lang="de-DE" dirty="0"/>
              <a:t>. The </a:t>
            </a:r>
            <a:r>
              <a:rPr lang="de-DE" dirty="0" err="1"/>
              <a:t>Coourt</a:t>
            </a:r>
            <a:r>
              <a:rPr lang="de-DE" dirty="0"/>
              <a:t> </a:t>
            </a:r>
            <a:r>
              <a:rPr lang="de-DE" dirty="0" err="1"/>
              <a:t>made</a:t>
            </a:r>
            <a:r>
              <a:rPr lang="de-DE" dirty="0"/>
              <a:t> </a:t>
            </a:r>
            <a:r>
              <a:rPr lang="de-DE" dirty="0" err="1"/>
              <a:t>clear</a:t>
            </a:r>
            <a:r>
              <a:rPr lang="de-DE" dirty="0"/>
              <a:t> </a:t>
            </a:r>
            <a:r>
              <a:rPr lang="de-DE" dirty="0" err="1"/>
              <a:t>that</a:t>
            </a:r>
            <a:r>
              <a:rPr lang="de-DE" dirty="0"/>
              <a:t> </a:t>
            </a:r>
            <a:r>
              <a:rPr lang="de-DE" dirty="0" err="1"/>
              <a:t>when</a:t>
            </a:r>
            <a:r>
              <a:rPr lang="de-DE" dirty="0"/>
              <a:t> </a:t>
            </a:r>
            <a:r>
              <a:rPr lang="de-DE" dirty="0" err="1"/>
              <a:t>implementing</a:t>
            </a:r>
            <a:r>
              <a:rPr lang="de-DE" dirty="0"/>
              <a:t> EC </a:t>
            </a:r>
            <a:r>
              <a:rPr lang="de-DE" dirty="0" err="1"/>
              <a:t>law</a:t>
            </a:r>
            <a:r>
              <a:rPr lang="de-DE" dirty="0"/>
              <a:t> </a:t>
            </a:r>
            <a:r>
              <a:rPr lang="de-DE" dirty="0" err="1"/>
              <a:t>the</a:t>
            </a:r>
            <a:r>
              <a:rPr lang="de-DE" dirty="0"/>
              <a:t> MS </a:t>
            </a:r>
            <a:r>
              <a:rPr lang="de-DE" dirty="0" err="1"/>
              <a:t>have</a:t>
            </a:r>
            <a:r>
              <a:rPr lang="de-DE" dirty="0"/>
              <a:t> </a:t>
            </a:r>
            <a:r>
              <a:rPr lang="de-DE" dirty="0" err="1"/>
              <a:t>to</a:t>
            </a:r>
            <a:r>
              <a:rPr lang="de-DE" dirty="0"/>
              <a:t> </a:t>
            </a:r>
            <a:r>
              <a:rPr lang="de-DE" dirty="0" err="1"/>
              <a:t>respect</a:t>
            </a:r>
            <a:r>
              <a:rPr lang="de-DE" dirty="0"/>
              <a:t> FR (</a:t>
            </a:r>
            <a:r>
              <a:rPr lang="en-US" dirty="0"/>
              <a:t>either by giving the lessee the opportunity of keeping all or part of the reference quantity if he intends to continue milk production, or by compensating him if he undertakes to abandon such production definitively ).</a:t>
            </a:r>
          </a:p>
          <a:p>
            <a:pPr>
              <a:defRPr/>
            </a:pPr>
            <a:endParaRPr lang="de-DE" dirty="0"/>
          </a:p>
          <a:p>
            <a:pPr>
              <a:defRPr/>
            </a:pPr>
            <a:r>
              <a:rPr lang="de-DE" dirty="0"/>
              <a:t>1991 ERT: ERT was a </a:t>
            </a:r>
            <a:r>
              <a:rPr lang="de-DE" dirty="0" err="1"/>
              <a:t>company</a:t>
            </a:r>
            <a:r>
              <a:rPr lang="de-DE" dirty="0"/>
              <a:t> </a:t>
            </a:r>
            <a:r>
              <a:rPr lang="de-DE" dirty="0" err="1"/>
              <a:t>owned</a:t>
            </a:r>
            <a:r>
              <a:rPr lang="de-DE" dirty="0"/>
              <a:t> </a:t>
            </a:r>
            <a:r>
              <a:rPr lang="de-DE" dirty="0" err="1"/>
              <a:t>by</a:t>
            </a:r>
            <a:r>
              <a:rPr lang="de-DE" dirty="0"/>
              <a:t> </a:t>
            </a:r>
            <a:r>
              <a:rPr lang="de-DE" dirty="0" err="1"/>
              <a:t>th</a:t>
            </a:r>
            <a:r>
              <a:rPr lang="de-DE" dirty="0"/>
              <a:t> </a:t>
            </a:r>
            <a:r>
              <a:rPr lang="de-DE" dirty="0" err="1"/>
              <a:t>state</a:t>
            </a:r>
            <a:r>
              <a:rPr lang="de-DE" dirty="0"/>
              <a:t> </a:t>
            </a:r>
            <a:r>
              <a:rPr lang="de-DE" dirty="0" err="1"/>
              <a:t>and</a:t>
            </a:r>
            <a:r>
              <a:rPr lang="de-DE" dirty="0"/>
              <a:t> </a:t>
            </a:r>
            <a:r>
              <a:rPr lang="de-DE" dirty="0" err="1"/>
              <a:t>exercising</a:t>
            </a:r>
            <a:r>
              <a:rPr lang="de-DE" dirty="0"/>
              <a:t> a </a:t>
            </a:r>
            <a:r>
              <a:rPr lang="de-DE" dirty="0" err="1"/>
              <a:t>public</a:t>
            </a:r>
            <a:r>
              <a:rPr lang="de-DE" dirty="0"/>
              <a:t> </a:t>
            </a:r>
            <a:r>
              <a:rPr lang="de-DE" dirty="0" err="1"/>
              <a:t>monopoly</a:t>
            </a:r>
            <a:r>
              <a:rPr lang="de-DE" dirty="0"/>
              <a:t> in </a:t>
            </a:r>
            <a:r>
              <a:rPr lang="de-DE" dirty="0" err="1"/>
              <a:t>the</a:t>
            </a:r>
            <a:r>
              <a:rPr lang="de-DE" dirty="0"/>
              <a:t> </a:t>
            </a:r>
            <a:r>
              <a:rPr lang="de-DE" dirty="0" err="1"/>
              <a:t>area</a:t>
            </a:r>
            <a:r>
              <a:rPr lang="de-DE" dirty="0"/>
              <a:t> </a:t>
            </a:r>
            <a:r>
              <a:rPr lang="de-DE" dirty="0" err="1"/>
              <a:t>of</a:t>
            </a:r>
            <a:r>
              <a:rPr lang="de-DE" dirty="0"/>
              <a:t> </a:t>
            </a:r>
            <a:r>
              <a:rPr lang="de-DE" dirty="0" err="1"/>
              <a:t>television</a:t>
            </a:r>
            <a:r>
              <a:rPr lang="de-DE" dirty="0"/>
              <a:t> </a:t>
            </a:r>
            <a:r>
              <a:rPr lang="de-DE" dirty="0" err="1"/>
              <a:t>broadcasting</a:t>
            </a:r>
            <a:r>
              <a:rPr lang="de-DE" dirty="0"/>
              <a:t>. End </a:t>
            </a:r>
            <a:r>
              <a:rPr lang="de-DE" dirty="0" err="1"/>
              <a:t>of</a:t>
            </a:r>
            <a:r>
              <a:rPr lang="de-DE" dirty="0"/>
              <a:t> 1988 </a:t>
            </a:r>
            <a:r>
              <a:rPr lang="de-DE" dirty="0" err="1"/>
              <a:t>the</a:t>
            </a:r>
            <a:r>
              <a:rPr lang="de-DE" dirty="0"/>
              <a:t> </a:t>
            </a:r>
            <a:r>
              <a:rPr lang="de-DE" dirty="0" err="1"/>
              <a:t>mayor</a:t>
            </a:r>
            <a:r>
              <a:rPr lang="de-DE" dirty="0"/>
              <a:t> </a:t>
            </a:r>
            <a:r>
              <a:rPr lang="de-DE" dirty="0" err="1"/>
              <a:t>of</a:t>
            </a:r>
            <a:r>
              <a:rPr lang="de-DE" dirty="0"/>
              <a:t> </a:t>
            </a:r>
            <a:r>
              <a:rPr lang="de-DE" dirty="0" err="1"/>
              <a:t>Tessaloniki</a:t>
            </a:r>
            <a:r>
              <a:rPr lang="de-DE" dirty="0"/>
              <a:t> </a:t>
            </a:r>
            <a:r>
              <a:rPr lang="de-DE" dirty="0" err="1"/>
              <a:t>founded</a:t>
            </a:r>
            <a:r>
              <a:rPr lang="de-DE" dirty="0"/>
              <a:t> a private TV </a:t>
            </a:r>
            <a:r>
              <a:rPr lang="de-DE" dirty="0" err="1"/>
              <a:t>station</a:t>
            </a:r>
            <a:r>
              <a:rPr lang="de-DE" dirty="0"/>
              <a:t> „TV 1000“.  ERT </a:t>
            </a:r>
            <a:r>
              <a:rPr lang="de-DE" dirty="0" err="1"/>
              <a:t>applied</a:t>
            </a:r>
            <a:r>
              <a:rPr lang="de-DE" dirty="0"/>
              <a:t> </a:t>
            </a:r>
            <a:r>
              <a:rPr lang="de-DE" dirty="0" err="1"/>
              <a:t>for</a:t>
            </a:r>
            <a:r>
              <a:rPr lang="de-DE" dirty="0"/>
              <a:t> an </a:t>
            </a:r>
            <a:r>
              <a:rPr lang="de-DE" dirty="0" err="1"/>
              <a:t>interim</a:t>
            </a:r>
            <a:r>
              <a:rPr lang="de-DE" dirty="0"/>
              <a:t> </a:t>
            </a:r>
            <a:r>
              <a:rPr lang="de-DE" dirty="0" err="1"/>
              <a:t>injunction</a:t>
            </a:r>
            <a:r>
              <a:rPr lang="de-DE" dirty="0"/>
              <a:t> </a:t>
            </a:r>
            <a:r>
              <a:rPr lang="de-DE" dirty="0" err="1"/>
              <a:t>since</a:t>
            </a:r>
            <a:r>
              <a:rPr lang="de-DE" dirty="0"/>
              <a:t> </a:t>
            </a:r>
            <a:r>
              <a:rPr lang="de-DE" dirty="0" err="1"/>
              <a:t>the</a:t>
            </a:r>
            <a:r>
              <a:rPr lang="de-DE" dirty="0"/>
              <a:t> </a:t>
            </a:r>
            <a:r>
              <a:rPr lang="de-DE" dirty="0" err="1"/>
              <a:t>new</a:t>
            </a:r>
            <a:r>
              <a:rPr lang="de-DE" dirty="0"/>
              <a:t> TV </a:t>
            </a:r>
            <a:r>
              <a:rPr lang="de-DE" dirty="0" err="1"/>
              <a:t>station</a:t>
            </a:r>
            <a:r>
              <a:rPr lang="de-DE" dirty="0"/>
              <a:t> was </a:t>
            </a:r>
            <a:r>
              <a:rPr lang="de-DE" dirty="0" err="1"/>
              <a:t>violating</a:t>
            </a:r>
            <a:r>
              <a:rPr lang="de-DE" dirty="0"/>
              <a:t> </a:t>
            </a:r>
            <a:r>
              <a:rPr lang="de-DE" dirty="0" err="1"/>
              <a:t>the</a:t>
            </a:r>
            <a:r>
              <a:rPr lang="de-DE" dirty="0"/>
              <a:t> </a:t>
            </a:r>
            <a:r>
              <a:rPr lang="de-DE" dirty="0" err="1"/>
              <a:t>law</a:t>
            </a:r>
            <a:r>
              <a:rPr lang="de-DE" dirty="0"/>
              <a:t>. </a:t>
            </a:r>
            <a:r>
              <a:rPr lang="de-DE" dirty="0" err="1"/>
              <a:t>Monolpoly</a:t>
            </a:r>
            <a:r>
              <a:rPr lang="de-DE" dirty="0"/>
              <a:t> </a:t>
            </a:r>
            <a:r>
              <a:rPr lang="de-DE" dirty="0" err="1"/>
              <a:t>is</a:t>
            </a:r>
            <a:r>
              <a:rPr lang="de-DE" dirty="0"/>
              <a:t> </a:t>
            </a:r>
            <a:r>
              <a:rPr lang="de-DE" dirty="0" err="1"/>
              <a:t>restricting</a:t>
            </a:r>
            <a:r>
              <a:rPr lang="de-DE" dirty="0"/>
              <a:t> </a:t>
            </a:r>
            <a:r>
              <a:rPr lang="de-DE" dirty="0" err="1"/>
              <a:t>thefreedom</a:t>
            </a:r>
            <a:r>
              <a:rPr lang="de-DE" dirty="0"/>
              <a:t> </a:t>
            </a:r>
            <a:r>
              <a:rPr lang="de-DE" dirty="0" err="1"/>
              <a:t>to</a:t>
            </a:r>
            <a:r>
              <a:rPr lang="de-DE" dirty="0"/>
              <a:t> </a:t>
            </a:r>
            <a:r>
              <a:rPr lang="de-DE" dirty="0" err="1"/>
              <a:t>provide</a:t>
            </a:r>
            <a:r>
              <a:rPr lang="de-DE" dirty="0"/>
              <a:t> </a:t>
            </a:r>
            <a:r>
              <a:rPr lang="de-DE" dirty="0" err="1"/>
              <a:t>services</a:t>
            </a:r>
            <a:r>
              <a:rPr lang="de-DE" dirty="0"/>
              <a:t> (</a:t>
            </a:r>
            <a:r>
              <a:rPr lang="de-DE" dirty="0" err="1"/>
              <a:t>namely</a:t>
            </a:r>
            <a:r>
              <a:rPr lang="de-DE" dirty="0"/>
              <a:t> </a:t>
            </a:r>
            <a:r>
              <a:rPr lang="de-DE" dirty="0" err="1"/>
              <a:t>broadcasting</a:t>
            </a:r>
            <a:r>
              <a:rPr lang="de-DE" dirty="0"/>
              <a:t>) </a:t>
            </a:r>
            <a:r>
              <a:rPr lang="de-DE" dirty="0" err="1"/>
              <a:t>accross</a:t>
            </a:r>
            <a:r>
              <a:rPr lang="de-DE" dirty="0"/>
              <a:t> </a:t>
            </a:r>
            <a:r>
              <a:rPr lang="de-DE" dirty="0" err="1"/>
              <a:t>borders</a:t>
            </a:r>
            <a:r>
              <a:rPr lang="de-DE" dirty="0"/>
              <a:t>. </a:t>
            </a:r>
            <a:r>
              <a:rPr lang="de-DE" dirty="0" err="1"/>
              <a:t>Greece</a:t>
            </a:r>
            <a:r>
              <a:rPr lang="de-DE" dirty="0"/>
              <a:t> was </a:t>
            </a:r>
            <a:r>
              <a:rPr lang="de-DE" dirty="0" err="1"/>
              <a:t>however</a:t>
            </a:r>
            <a:r>
              <a:rPr lang="de-DE" dirty="0"/>
              <a:t> </a:t>
            </a:r>
            <a:r>
              <a:rPr lang="de-DE" dirty="0" err="1"/>
              <a:t>invoking</a:t>
            </a:r>
            <a:r>
              <a:rPr lang="de-DE" dirty="0"/>
              <a:t> Art. 66 EC (</a:t>
            </a:r>
            <a:r>
              <a:rPr lang="de-DE" dirty="0" err="1"/>
              <a:t>see</a:t>
            </a:r>
            <a:r>
              <a:rPr lang="de-DE" dirty="0"/>
              <a:t> </a:t>
            </a:r>
            <a:r>
              <a:rPr lang="de-DE" dirty="0" err="1"/>
              <a:t>now</a:t>
            </a:r>
            <a:r>
              <a:rPr lang="de-DE" dirty="0"/>
              <a:t> Art. 55 </a:t>
            </a:r>
            <a:r>
              <a:rPr lang="de-DE" dirty="0" err="1"/>
              <a:t>referring</a:t>
            </a:r>
            <a:r>
              <a:rPr lang="de-DE" dirty="0"/>
              <a:t> </a:t>
            </a:r>
            <a:r>
              <a:rPr lang="de-DE" dirty="0" err="1"/>
              <a:t>to</a:t>
            </a:r>
            <a:r>
              <a:rPr lang="de-DE" dirty="0"/>
              <a:t> Art. 46) in order </a:t>
            </a:r>
            <a:r>
              <a:rPr lang="de-DE" dirty="0" err="1"/>
              <a:t>to</a:t>
            </a:r>
            <a:r>
              <a:rPr lang="de-DE" dirty="0"/>
              <a:t> </a:t>
            </a:r>
            <a:r>
              <a:rPr lang="de-DE" dirty="0" err="1"/>
              <a:t>justify</a:t>
            </a:r>
            <a:r>
              <a:rPr lang="de-DE" dirty="0"/>
              <a:t> </a:t>
            </a:r>
            <a:r>
              <a:rPr lang="de-DE" dirty="0" err="1"/>
              <a:t>the</a:t>
            </a:r>
            <a:r>
              <a:rPr lang="de-DE" dirty="0"/>
              <a:t> </a:t>
            </a:r>
            <a:r>
              <a:rPr lang="de-DE" dirty="0" err="1"/>
              <a:t>restriction</a:t>
            </a:r>
            <a:r>
              <a:rPr lang="de-DE" dirty="0"/>
              <a:t> (</a:t>
            </a:r>
            <a:r>
              <a:rPr lang="de-DE" dirty="0" err="1"/>
              <a:t>public</a:t>
            </a:r>
            <a:r>
              <a:rPr lang="de-DE" dirty="0"/>
              <a:t> </a:t>
            </a:r>
            <a:r>
              <a:rPr lang="de-DE" dirty="0" err="1"/>
              <a:t>health</a:t>
            </a:r>
            <a:r>
              <a:rPr lang="de-DE" dirty="0"/>
              <a:t>, </a:t>
            </a:r>
            <a:r>
              <a:rPr lang="de-DE" dirty="0" err="1"/>
              <a:t>security</a:t>
            </a:r>
            <a:r>
              <a:rPr lang="de-DE" dirty="0"/>
              <a:t>, order). </a:t>
            </a:r>
            <a:r>
              <a:rPr lang="de-DE" dirty="0" err="1"/>
              <a:t>However</a:t>
            </a:r>
            <a:r>
              <a:rPr lang="de-DE" dirty="0"/>
              <a:t> </a:t>
            </a:r>
            <a:r>
              <a:rPr lang="de-DE" dirty="0" err="1"/>
              <a:t>the</a:t>
            </a:r>
            <a:r>
              <a:rPr lang="de-DE" dirty="0"/>
              <a:t> ECJ </a:t>
            </a:r>
            <a:r>
              <a:rPr lang="de-DE" dirty="0" err="1"/>
              <a:t>says</a:t>
            </a:r>
            <a:r>
              <a:rPr lang="de-DE" dirty="0"/>
              <a:t>  </a:t>
            </a:r>
            <a:r>
              <a:rPr lang="de-DE" dirty="0" err="1"/>
              <a:t>that</a:t>
            </a:r>
            <a:r>
              <a:rPr lang="de-DE" dirty="0"/>
              <a:t> </a:t>
            </a:r>
            <a:r>
              <a:rPr lang="de-DE" dirty="0" err="1"/>
              <a:t>these</a:t>
            </a:r>
            <a:r>
              <a:rPr lang="de-DE" dirty="0"/>
              <a:t> </a:t>
            </a:r>
            <a:r>
              <a:rPr lang="de-DE" dirty="0" err="1"/>
              <a:t>provisions</a:t>
            </a:r>
            <a:r>
              <a:rPr lang="de-DE" dirty="0"/>
              <a:t> </a:t>
            </a:r>
            <a:r>
              <a:rPr lang="de-DE" dirty="0" err="1"/>
              <a:t>apply</a:t>
            </a:r>
            <a:r>
              <a:rPr lang="de-DE" dirty="0"/>
              <a:t> </a:t>
            </a:r>
            <a:r>
              <a:rPr lang="de-DE" dirty="0" err="1"/>
              <a:t>only</a:t>
            </a:r>
            <a:r>
              <a:rPr lang="de-DE" dirty="0"/>
              <a:t> </a:t>
            </a:r>
            <a:r>
              <a:rPr lang="de-DE" dirty="0" err="1"/>
              <a:t>to</a:t>
            </a:r>
            <a:r>
              <a:rPr lang="de-DE" dirty="0"/>
              <a:t> national </a:t>
            </a:r>
            <a:r>
              <a:rPr lang="de-DE" dirty="0" err="1"/>
              <a:t>measures</a:t>
            </a:r>
            <a:r>
              <a:rPr lang="de-DE" dirty="0"/>
              <a:t> </a:t>
            </a:r>
            <a:r>
              <a:rPr lang="de-DE" dirty="0" err="1"/>
              <a:t>which</a:t>
            </a:r>
            <a:r>
              <a:rPr lang="de-DE" dirty="0"/>
              <a:t> </a:t>
            </a:r>
            <a:r>
              <a:rPr lang="de-DE" dirty="0" err="1"/>
              <a:t>are</a:t>
            </a:r>
            <a:r>
              <a:rPr lang="de-DE" dirty="0"/>
              <a:t> in </a:t>
            </a:r>
            <a:r>
              <a:rPr lang="de-DE" dirty="0" err="1"/>
              <a:t>conformity</a:t>
            </a:r>
            <a:r>
              <a:rPr lang="de-DE" dirty="0"/>
              <a:t> </a:t>
            </a:r>
            <a:r>
              <a:rPr lang="de-DE" dirty="0" err="1"/>
              <a:t>with</a:t>
            </a:r>
            <a:r>
              <a:rPr lang="de-DE" dirty="0"/>
              <a:t> fundamental </a:t>
            </a:r>
            <a:r>
              <a:rPr lang="de-DE" dirty="0" err="1"/>
              <a:t>rights</a:t>
            </a:r>
            <a:r>
              <a:rPr lang="de-DE" dirty="0"/>
              <a:t>.</a:t>
            </a:r>
            <a:endParaRPr lang="en-US" dirty="0"/>
          </a:p>
          <a:p>
            <a:pPr>
              <a:defRPr/>
            </a:pPr>
            <a:endParaRPr lang="de-DE" dirty="0"/>
          </a:p>
          <a:p>
            <a:pPr>
              <a:defRPr/>
            </a:pPr>
            <a:r>
              <a:rPr lang="de-DE" dirty="0"/>
              <a:t>1997 Kremzow: </a:t>
            </a:r>
            <a:r>
              <a:rPr lang="en-US" dirty="0"/>
              <a:t>A retired Austrian judge confessed to have shot and killed an Austrian lawyer, but later withdrew his confession. The preliminary rulings procedure concerns a claim for damages for his unlawful detention. In previous proceedings, the European Court of Human Rights had ruled that as </a:t>
            </a:r>
            <a:r>
              <a:rPr lang="en-US" dirty="0" err="1"/>
              <a:t>Mr</a:t>
            </a:r>
            <a:r>
              <a:rPr lang="en-US" dirty="0"/>
              <a:t> </a:t>
            </a:r>
            <a:r>
              <a:rPr lang="en-US" dirty="0" err="1"/>
              <a:t>Kremzow</a:t>
            </a:r>
            <a:r>
              <a:rPr lang="en-US" dirty="0"/>
              <a:t> had not been allowed to defend himself in person before the </a:t>
            </a:r>
            <a:r>
              <a:rPr lang="en-US" dirty="0" err="1"/>
              <a:t>Oberster</a:t>
            </a:r>
            <a:r>
              <a:rPr lang="en-US" dirty="0"/>
              <a:t> </a:t>
            </a:r>
            <a:r>
              <a:rPr lang="en-US" dirty="0" err="1"/>
              <a:t>Gerichtshof</a:t>
            </a:r>
            <a:r>
              <a:rPr lang="en-US" dirty="0"/>
              <a:t> in accordance with Article 6(3)(c) of the Convention, that Article 6 of the Convention had been violated and awarded him damages in respect of fees and expenses. </a:t>
            </a:r>
            <a:r>
              <a:rPr lang="en-US" dirty="0" err="1"/>
              <a:t>Mr</a:t>
            </a:r>
            <a:r>
              <a:rPr lang="en-US" dirty="0"/>
              <a:t> </a:t>
            </a:r>
            <a:r>
              <a:rPr lang="en-US" dirty="0" err="1"/>
              <a:t>Kremzow</a:t>
            </a:r>
            <a:r>
              <a:rPr lang="en-US" dirty="0"/>
              <a:t> argues that the ECJ has jurisdiction to answer the preliminary questions because he is a citizen of the EU and, as such, enjoys the right to free movement of persons. A State which infringes that fundamental right guaranteed by Community law by executing an unlawful penalty of imprisonment must be held liable in damages by virtue of Community law. The Court, however, held that `[w]</a:t>
            </a:r>
            <a:r>
              <a:rPr lang="en-US" dirty="0" err="1"/>
              <a:t>hilst</a:t>
            </a:r>
            <a:r>
              <a:rPr lang="en-US" dirty="0"/>
              <a:t> any deprivation of liberty may impede the person concerned from exercising his right to free movement, ... a purely hypothetical prospect of exercising that right does not establish a sufficient connection with Community law to justify the application of Community provisions.' It therefore ruled: `Where national legislation is concerned with a situation which, as in the case at issue in the main proceedings, does not fall within the field of application of Community law, the Court cannot, in a reference for a preliminary ruling, give the interpretive </a:t>
            </a:r>
            <a:r>
              <a:rPr lang="en-US" sz="1000" dirty="0"/>
              <a:t>guidance</a:t>
            </a:r>
            <a:r>
              <a:rPr lang="en-US" dirty="0"/>
              <a:t> necessary for the national court to determine whether that national legislation is in conformity with the fundamental rights whose observance the Court ensures, such as those deriving in particular from the Convention for the Protection of Human Rights and Fundamental Freedoms.' It follows that the ECJ did not consider the issue of liability for alleged breach of EC law. </a:t>
            </a:r>
            <a:endParaRPr lang="de-DE" dirty="0"/>
          </a:p>
        </p:txBody>
      </p:sp>
      <p:sp>
        <p:nvSpPr>
          <p:cNvPr id="143363" name="Slide Number Placeholder 3"/>
          <p:cNvSpPr>
            <a:spLocks noGrp="1"/>
          </p:cNvSpPr>
          <p:nvPr>
            <p:ph type="sldNum" sz="quarter" idx="5"/>
          </p:nvPr>
        </p:nvSpPr>
        <p:spPr>
          <a:noFill/>
        </p:spPr>
        <p:txBody>
          <a:bodyPr/>
          <a:lstStyle/>
          <a:p>
            <a:fld id="{D1349320-658F-472E-91E9-CB5C73A3BCAA}" type="slidenum">
              <a:rPr lang="en-US" smtClean="0">
                <a:latin typeface="Arial" charset="0"/>
              </a:rPr>
              <a:pPr/>
              <a:t>15</a:t>
            </a:fld>
            <a:endParaRPr lang="en-US">
              <a:latin typeface="Arial" charset="0"/>
            </a:endParaRPr>
          </a:p>
        </p:txBody>
      </p:sp>
    </p:spTree>
    <p:extLst>
      <p:ext uri="{BB962C8B-B14F-4D97-AF65-F5344CB8AC3E}">
        <p14:creationId xmlns:p14="http://schemas.microsoft.com/office/powerpoint/2010/main" val="2995791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endParaRPr lang="de-DE" dirty="0"/>
          </a:p>
        </p:txBody>
      </p:sp>
      <p:sp>
        <p:nvSpPr>
          <p:cNvPr id="143363" name="Slide Number Placeholder 3"/>
          <p:cNvSpPr>
            <a:spLocks noGrp="1"/>
          </p:cNvSpPr>
          <p:nvPr>
            <p:ph type="sldNum" sz="quarter" idx="5"/>
          </p:nvPr>
        </p:nvSpPr>
        <p:spPr>
          <a:noFill/>
        </p:spPr>
        <p:txBody>
          <a:bodyPr/>
          <a:lstStyle/>
          <a:p>
            <a:fld id="{D1349320-658F-472E-91E9-CB5C73A3BCAA}" type="slidenum">
              <a:rPr lang="en-US" smtClean="0">
                <a:latin typeface="Arial" charset="0"/>
              </a:rPr>
              <a:pPr/>
              <a:t>16</a:t>
            </a:fld>
            <a:endParaRPr lang="en-US">
              <a:latin typeface="Arial" charset="0"/>
            </a:endParaRPr>
          </a:p>
        </p:txBody>
      </p:sp>
    </p:spTree>
    <p:extLst>
      <p:ext uri="{BB962C8B-B14F-4D97-AF65-F5344CB8AC3E}">
        <p14:creationId xmlns:p14="http://schemas.microsoft.com/office/powerpoint/2010/main" val="2252420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17</a:t>
            </a:fld>
            <a:endParaRPr lang="en-GB"/>
          </a:p>
        </p:txBody>
      </p:sp>
    </p:spTree>
    <p:extLst>
      <p:ext uri="{BB962C8B-B14F-4D97-AF65-F5344CB8AC3E}">
        <p14:creationId xmlns:p14="http://schemas.microsoft.com/office/powerpoint/2010/main" val="1523516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18</a:t>
            </a:fld>
            <a:endParaRPr lang="en-GB"/>
          </a:p>
        </p:txBody>
      </p:sp>
    </p:spTree>
    <p:extLst>
      <p:ext uri="{BB962C8B-B14F-4D97-AF65-F5344CB8AC3E}">
        <p14:creationId xmlns:p14="http://schemas.microsoft.com/office/powerpoint/2010/main" val="2120629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ln/>
        </p:spPr>
      </p:sp>
      <p:sp>
        <p:nvSpPr>
          <p:cNvPr id="166914" name="Rectangle 3"/>
          <p:cNvSpPr>
            <a:spLocks noGrp="1" noChangeArrowheads="1"/>
          </p:cNvSpPr>
          <p:nvPr>
            <p:ph type="body" idx="1"/>
          </p:nvPr>
        </p:nvSpPr>
        <p:spPr>
          <a:noFill/>
          <a:ln/>
        </p:spPr>
        <p:txBody>
          <a:bodyPr/>
          <a:lstStyle/>
          <a:p>
            <a:endParaRPr lang="en-GB" dirty="0">
              <a:latin typeface="Arial" charset="0"/>
            </a:endParaRPr>
          </a:p>
        </p:txBody>
      </p:sp>
    </p:spTree>
    <p:extLst>
      <p:ext uri="{BB962C8B-B14F-4D97-AF65-F5344CB8AC3E}">
        <p14:creationId xmlns:p14="http://schemas.microsoft.com/office/powerpoint/2010/main" val="1085924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23</a:t>
            </a:fld>
            <a:endParaRPr lang="en-GB"/>
          </a:p>
        </p:txBody>
      </p:sp>
    </p:spTree>
    <p:extLst>
      <p:ext uri="{BB962C8B-B14F-4D97-AF65-F5344CB8AC3E}">
        <p14:creationId xmlns:p14="http://schemas.microsoft.com/office/powerpoint/2010/main" val="2763651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24</a:t>
            </a:fld>
            <a:endParaRPr lang="en-GB"/>
          </a:p>
        </p:txBody>
      </p:sp>
    </p:spTree>
    <p:extLst>
      <p:ext uri="{BB962C8B-B14F-4D97-AF65-F5344CB8AC3E}">
        <p14:creationId xmlns:p14="http://schemas.microsoft.com/office/powerpoint/2010/main" val="3126811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25</a:t>
            </a:fld>
            <a:endParaRPr lang="en-GB"/>
          </a:p>
        </p:txBody>
      </p:sp>
    </p:spTree>
    <p:extLst>
      <p:ext uri="{BB962C8B-B14F-4D97-AF65-F5344CB8AC3E}">
        <p14:creationId xmlns:p14="http://schemas.microsoft.com/office/powerpoint/2010/main" val="3989984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26</a:t>
            </a:fld>
            <a:endParaRPr lang="en-GB"/>
          </a:p>
        </p:txBody>
      </p:sp>
    </p:spTree>
    <p:extLst>
      <p:ext uri="{BB962C8B-B14F-4D97-AF65-F5344CB8AC3E}">
        <p14:creationId xmlns:p14="http://schemas.microsoft.com/office/powerpoint/2010/main" val="1679789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27</a:t>
            </a:fld>
            <a:endParaRPr lang="en-GB"/>
          </a:p>
        </p:txBody>
      </p:sp>
    </p:spTree>
    <p:extLst>
      <p:ext uri="{BB962C8B-B14F-4D97-AF65-F5344CB8AC3E}">
        <p14:creationId xmlns:p14="http://schemas.microsoft.com/office/powerpoint/2010/main" val="3083061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28</a:t>
            </a:fld>
            <a:endParaRPr lang="en-GB"/>
          </a:p>
        </p:txBody>
      </p:sp>
    </p:spTree>
    <p:extLst>
      <p:ext uri="{BB962C8B-B14F-4D97-AF65-F5344CB8AC3E}">
        <p14:creationId xmlns:p14="http://schemas.microsoft.com/office/powerpoint/2010/main" val="1361507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Without agency: HR, SK, RO, BG</a:t>
            </a:r>
          </a:p>
          <a:p>
            <a:r>
              <a:rPr lang="en-IE" dirty="0"/>
              <a:t>34 decentralised agencies</a:t>
            </a:r>
            <a:r>
              <a:rPr lang="en-IE" baseline="0" dirty="0"/>
              <a:t> pooling technical or specialist expertise</a:t>
            </a:r>
          </a:p>
          <a:p>
            <a:r>
              <a:rPr lang="en-IE" baseline="0" dirty="0"/>
              <a:t>EMA London</a:t>
            </a:r>
          </a:p>
          <a:p>
            <a:r>
              <a:rPr lang="en-IE" baseline="0" dirty="0"/>
              <a:t>EASA Cologne</a:t>
            </a:r>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OHIM Alicante</a:t>
            </a:r>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EUROPOL The Hague</a:t>
            </a:r>
          </a:p>
          <a:p>
            <a:pPr marL="0" marR="0" indent="0" algn="l" defTabSz="914400" rtl="0" eaLnBrk="1" fontAlgn="auto" latinLnBrk="0" hangingPunct="1">
              <a:lnSpc>
                <a:spcPct val="100000"/>
              </a:lnSpc>
              <a:spcBef>
                <a:spcPts val="0"/>
              </a:spcBef>
              <a:spcAft>
                <a:spcPts val="0"/>
              </a:spcAft>
              <a:buClrTx/>
              <a:buSzTx/>
              <a:buFontTx/>
              <a:buNone/>
              <a:tabLst/>
              <a:defRPr/>
            </a:pPr>
            <a:endParaRPr lang="en-I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3 Agencies under CSDP</a:t>
            </a:r>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6 Executive Agencies</a:t>
            </a:r>
          </a:p>
          <a:p>
            <a:pPr marL="0" marR="0" indent="0" algn="l" defTabSz="914400" rtl="0" eaLnBrk="1" fontAlgn="auto" latinLnBrk="0" hangingPunct="1">
              <a:lnSpc>
                <a:spcPct val="100000"/>
              </a:lnSpc>
              <a:spcBef>
                <a:spcPts val="0"/>
              </a:spcBef>
              <a:spcAft>
                <a:spcPts val="0"/>
              </a:spcAft>
              <a:buClrTx/>
              <a:buSzTx/>
              <a:buFontTx/>
              <a:buNone/>
              <a:tabLst/>
              <a:defRPr/>
            </a:pPr>
            <a:endParaRPr lang="en-I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Since 2009 efforts to create a common approach, 2012 interinstitutional agreement. 5.000 people.</a:t>
            </a:r>
          </a:p>
          <a:p>
            <a:endParaRPr lang="en-IE" dirty="0"/>
          </a:p>
          <a:p>
            <a:endParaRPr lang="en-IE" dirty="0"/>
          </a:p>
        </p:txBody>
      </p:sp>
      <p:sp>
        <p:nvSpPr>
          <p:cNvPr id="4" name="Slide Number Placeholder 3"/>
          <p:cNvSpPr>
            <a:spLocks noGrp="1"/>
          </p:cNvSpPr>
          <p:nvPr>
            <p:ph type="sldNum" sz="quarter" idx="10"/>
          </p:nvPr>
        </p:nvSpPr>
        <p:spPr/>
        <p:txBody>
          <a:bodyPr/>
          <a:lstStyle/>
          <a:p>
            <a:pPr>
              <a:defRPr/>
            </a:pPr>
            <a:fld id="{805B53EA-B838-47FA-90A9-1C860E3568E9}" type="slidenum">
              <a:rPr lang="fr-FR" smtClean="0"/>
              <a:pPr>
                <a:defRPr/>
              </a:pPr>
              <a:t>29</a:t>
            </a:fld>
            <a:endParaRPr lang="fr-FR"/>
          </a:p>
        </p:txBody>
      </p:sp>
    </p:spTree>
    <p:extLst>
      <p:ext uri="{BB962C8B-B14F-4D97-AF65-F5344CB8AC3E}">
        <p14:creationId xmlns:p14="http://schemas.microsoft.com/office/powerpoint/2010/main" val="1279000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noTextEdit="1"/>
          </p:cNvSpPr>
          <p:nvPr>
            <p:ph type="sldImg"/>
          </p:nvPr>
        </p:nvSpPr>
        <p:spPr>
          <a:ln/>
        </p:spPr>
      </p:sp>
      <p:sp>
        <p:nvSpPr>
          <p:cNvPr id="193538" name="Rectangle 3"/>
          <p:cNvSpPr>
            <a:spLocks noGrp="1" noChangeArrowheads="1"/>
          </p:cNvSpPr>
          <p:nvPr>
            <p:ph type="body" idx="1"/>
          </p:nvPr>
        </p:nvSpPr>
        <p:spPr>
          <a:noFill/>
          <a:ln/>
        </p:spPr>
        <p:txBody>
          <a:bodyPr/>
          <a:lstStyle/>
          <a:p>
            <a:endParaRPr lang="en-GB">
              <a:latin typeface="Arial" charset="0"/>
            </a:endParaRPr>
          </a:p>
        </p:txBody>
      </p:sp>
    </p:spTree>
    <p:extLst>
      <p:ext uri="{BB962C8B-B14F-4D97-AF65-F5344CB8AC3E}">
        <p14:creationId xmlns:p14="http://schemas.microsoft.com/office/powerpoint/2010/main" val="2268184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84" charset="-128"/>
              </a:defRPr>
            </a:lvl1pPr>
            <a:lvl2pPr marL="742950" indent="-285750">
              <a:defRPr>
                <a:solidFill>
                  <a:schemeClr val="tx1"/>
                </a:solidFill>
                <a:latin typeface="Arial" panose="020B0604020202020204" pitchFamily="34" charset="0"/>
                <a:ea typeface="ヒラギノ角ゴ Pro W3" pitchFamily="-84" charset="-128"/>
              </a:defRPr>
            </a:lvl2pPr>
            <a:lvl3pPr marL="1143000" indent="-228600">
              <a:defRPr>
                <a:solidFill>
                  <a:schemeClr val="tx1"/>
                </a:solidFill>
                <a:latin typeface="Arial" panose="020B0604020202020204" pitchFamily="34" charset="0"/>
                <a:ea typeface="ヒラギノ角ゴ Pro W3" pitchFamily="-84" charset="-128"/>
              </a:defRPr>
            </a:lvl3pPr>
            <a:lvl4pPr marL="1600200" indent="-228600">
              <a:defRPr>
                <a:solidFill>
                  <a:schemeClr val="tx1"/>
                </a:solidFill>
                <a:latin typeface="Arial" panose="020B0604020202020204" pitchFamily="34" charset="0"/>
                <a:ea typeface="ヒラギノ角ゴ Pro W3" pitchFamily="-84" charset="-128"/>
              </a:defRPr>
            </a:lvl4pPr>
            <a:lvl5pPr marL="2057400" indent="-228600">
              <a:defRPr>
                <a:solidFill>
                  <a:schemeClr val="tx1"/>
                </a:solidFill>
                <a:latin typeface="Arial" panose="020B0604020202020204" pitchFamily="34" charset="0"/>
                <a:ea typeface="ヒラギノ角ゴ Pro W3" pitchFamily="-8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84" charset="-128"/>
              </a:defRPr>
            </a:lvl9pPr>
          </a:lstStyle>
          <a:p>
            <a:fld id="{60DF23B9-015A-4E4C-92D3-C5C01659FC81}" type="slidenum">
              <a:rPr lang="fr-FR" altLang="en-US" smtClean="0">
                <a:solidFill>
                  <a:prstClr val="black"/>
                </a:solidFill>
              </a:rPr>
              <a:pPr/>
              <a:t>32</a:t>
            </a:fld>
            <a:endParaRPr lang="fr-FR" altLang="en-US">
              <a:solidFill>
                <a:prstClr val="black"/>
              </a:solidFill>
            </a:endParaRPr>
          </a:p>
        </p:txBody>
      </p:sp>
    </p:spTree>
    <p:extLst>
      <p:ext uri="{BB962C8B-B14F-4D97-AF65-F5344CB8AC3E}">
        <p14:creationId xmlns:p14="http://schemas.microsoft.com/office/powerpoint/2010/main" val="2937802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ln/>
        </p:spPr>
      </p:sp>
      <p:sp>
        <p:nvSpPr>
          <p:cNvPr id="197634" name="Rectangle 3"/>
          <p:cNvSpPr>
            <a:spLocks noGrp="1" noChangeArrowheads="1"/>
          </p:cNvSpPr>
          <p:nvPr>
            <p:ph type="body" idx="1"/>
          </p:nvPr>
        </p:nvSpPr>
        <p:spPr>
          <a:noFill/>
          <a:ln/>
        </p:spPr>
        <p:txBody>
          <a:bodyPr/>
          <a:lstStyle/>
          <a:p>
            <a:endParaRPr lang="en-GB" dirty="0">
              <a:latin typeface="Arial" charset="0"/>
            </a:endParaRPr>
          </a:p>
        </p:txBody>
      </p:sp>
    </p:spTree>
    <p:extLst>
      <p:ext uri="{BB962C8B-B14F-4D97-AF65-F5344CB8AC3E}">
        <p14:creationId xmlns:p14="http://schemas.microsoft.com/office/powerpoint/2010/main" val="22735676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2AB206A-94F3-4CA7-ACB9-EC5D8162A946}" type="slidenum">
              <a:rPr lang="en-GB" smtClean="0"/>
              <a:t>34</a:t>
            </a:fld>
            <a:endParaRPr lang="en-GB"/>
          </a:p>
        </p:txBody>
      </p:sp>
    </p:spTree>
    <p:extLst>
      <p:ext uri="{BB962C8B-B14F-4D97-AF65-F5344CB8AC3E}">
        <p14:creationId xmlns:p14="http://schemas.microsoft.com/office/powerpoint/2010/main" val="146105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Agency “shall not deal with the legality of acts” in the sense of the infringement procedure the latter being entirely reserved to the Commission and the Court of Justice (Art. 2 Para. 4 FR). However: this does not imply the Agency is excluded from dealing with of the issue of “compatibility” of EU (or certain national) norms with fundamental rights since the Agency’s overall objective of providing “assistance and expertise relating to fundamental rights in order to support the EU and its Member States … to fully respect fundamental rights” (Art. 2 FR) implicitly includes issues of legal compatibility.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Others: In 2013 on implementation of FD on racism</a:t>
            </a:r>
            <a:r>
              <a:rPr lang="en-GB" baseline="0" dirty="0"/>
              <a:t> and xenophobia; on equality directive; in 2009 on Stockholm Programme</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In 2014: on EPPO, request by EP</a:t>
            </a:r>
          </a:p>
          <a:p>
            <a:endParaRPr lang="en-GB" dirty="0"/>
          </a:p>
          <a:p>
            <a:r>
              <a:rPr lang="en-GB" dirty="0"/>
              <a:t>2012:</a:t>
            </a:r>
            <a:r>
              <a:rPr lang="en-GB" baseline="0" dirty="0"/>
              <a:t> 3</a:t>
            </a:r>
            <a:r>
              <a:rPr lang="en-GB" dirty="0"/>
              <a:t> requested by EP (on data protection reform package; on property </a:t>
            </a:r>
          </a:p>
          <a:p>
            <a:r>
              <a:rPr lang="en-GB" dirty="0"/>
              <a:t>consequences of registered partnerships; on the proposal fir a Dir</a:t>
            </a:r>
            <a:r>
              <a:rPr lang="en-GB" baseline="0" dirty="0"/>
              <a:t> on the freezing of and confiscation of proceeds of crime</a:t>
            </a:r>
            <a:r>
              <a:rPr lang="en-GB" dirty="0"/>
              <a:t>)</a:t>
            </a:r>
          </a:p>
          <a:p>
            <a:endParaRPr lang="en-GB" dirty="0"/>
          </a:p>
          <a:p>
            <a:r>
              <a:rPr lang="en-GB" dirty="0"/>
              <a:t>In</a:t>
            </a:r>
            <a:r>
              <a:rPr lang="en-GB" baseline="0" dirty="0"/>
              <a:t> 2011: on EIO requested by EP</a:t>
            </a:r>
          </a:p>
          <a:p>
            <a:endParaRPr lang="en-GB" baseline="0" dirty="0"/>
          </a:p>
          <a:p>
            <a:r>
              <a:rPr lang="en-GB" baseline="0" dirty="0"/>
              <a:t>In 2008: opinion on PNR FD requested by Presidency</a:t>
            </a:r>
          </a:p>
          <a:p>
            <a:endParaRPr lang="en-GB" baseline="0" dirty="0"/>
          </a:p>
          <a:p>
            <a:r>
              <a:rPr lang="en-IE" sz="1200" kern="1200" dirty="0">
                <a:solidFill>
                  <a:schemeClr val="tx1"/>
                </a:solidFill>
                <a:effectLst/>
                <a:latin typeface="+mn-lt"/>
                <a:ea typeface="+mn-ea"/>
                <a:cs typeface="+mn-cs"/>
              </a:rPr>
              <a:t>Stockholm wording as reinterpreted in the GA Council 26 June 2012:”all  EU institutions and the Member States to make full use of the expertise of the Agency and to consult with the Agency, where appropriate and in line with its mandate, on the development of legislation and policies with implications for fundamental rights….The Council finally reiterates its commitment to discuss the findings and recommendations of the Agency…  in the Working Party on Fundamental Rights, Citizens’ Rights and Free Movement of Persons or in other preparatory bodies of the Council, depending on the subject matter”</a:t>
            </a:r>
            <a:endParaRPr lang="en-GB" dirty="0"/>
          </a:p>
        </p:txBody>
      </p:sp>
      <p:sp>
        <p:nvSpPr>
          <p:cNvPr id="4" name="Slide Number Placeholder 3"/>
          <p:cNvSpPr>
            <a:spLocks noGrp="1"/>
          </p:cNvSpPr>
          <p:nvPr>
            <p:ph type="sldNum" sz="quarter" idx="10"/>
          </p:nvPr>
        </p:nvSpPr>
        <p:spPr/>
        <p:txBody>
          <a:bodyPr/>
          <a:lstStyle/>
          <a:p>
            <a:fld id="{52AB206A-94F3-4CA7-ACB9-EC5D8162A946}" type="slidenum">
              <a:rPr lang="en-GB" smtClean="0"/>
              <a:t>35</a:t>
            </a:fld>
            <a:endParaRPr lang="en-GB"/>
          </a:p>
        </p:txBody>
      </p:sp>
    </p:spTree>
    <p:extLst>
      <p:ext uri="{BB962C8B-B14F-4D97-AF65-F5344CB8AC3E}">
        <p14:creationId xmlns:p14="http://schemas.microsoft.com/office/powerpoint/2010/main" val="1705790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37</a:t>
            </a:fld>
            <a:endParaRPr lang="en-GB"/>
          </a:p>
        </p:txBody>
      </p:sp>
    </p:spTree>
    <p:extLst>
      <p:ext uri="{BB962C8B-B14F-4D97-AF65-F5344CB8AC3E}">
        <p14:creationId xmlns:p14="http://schemas.microsoft.com/office/powerpoint/2010/main" val="4258033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2AB206A-94F3-4CA7-ACB9-EC5D8162A946}" type="slidenum">
              <a:rPr lang="en-GB" smtClean="0"/>
              <a:t>40</a:t>
            </a:fld>
            <a:endParaRPr lang="en-GB"/>
          </a:p>
        </p:txBody>
      </p:sp>
    </p:spTree>
    <p:extLst>
      <p:ext uri="{BB962C8B-B14F-4D97-AF65-F5344CB8AC3E}">
        <p14:creationId xmlns:p14="http://schemas.microsoft.com/office/powerpoint/2010/main" val="2557171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xfrm>
            <a:off x="334963" y="700088"/>
            <a:ext cx="6189662" cy="3482975"/>
          </a:xfrm>
          <a:ln/>
        </p:spPr>
      </p:sp>
      <p:sp>
        <p:nvSpPr>
          <p:cNvPr id="244739" name="Rectangle 3"/>
          <p:cNvSpPr>
            <a:spLocks noGrp="1" noChangeArrowheads="1"/>
          </p:cNvSpPr>
          <p:nvPr>
            <p:ph type="body" idx="1"/>
          </p:nvPr>
        </p:nvSpPr>
        <p:spPr>
          <a:xfrm>
            <a:off x="686421" y="4413251"/>
            <a:ext cx="5485158" cy="4183063"/>
          </a:xfrm>
          <a:noFill/>
          <a:ln/>
        </p:spPr>
        <p:txBody>
          <a:bodyPr/>
          <a:lstStyle/>
          <a:p>
            <a:endParaRPr lang="en-GB">
              <a:latin typeface="Arial" charset="0"/>
            </a:endParaRPr>
          </a:p>
        </p:txBody>
      </p:sp>
    </p:spTree>
    <p:extLst>
      <p:ext uri="{BB962C8B-B14F-4D97-AF65-F5344CB8AC3E}">
        <p14:creationId xmlns:p14="http://schemas.microsoft.com/office/powerpoint/2010/main" val="408358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420" y="1491630"/>
            <a:ext cx="8353160" cy="1080120"/>
          </a:xfrm>
        </p:spPr>
        <p:txBody>
          <a:bodyPr>
            <a:normAutofit/>
          </a:bodyPr>
          <a:lstStyle>
            <a:lvl1pPr marL="0" indent="0" algn="l">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8" name="Title 7"/>
          <p:cNvSpPr>
            <a:spLocks noGrp="1"/>
          </p:cNvSpPr>
          <p:nvPr>
            <p:ph type="title"/>
          </p:nvPr>
        </p:nvSpPr>
        <p:spPr>
          <a:xfrm>
            <a:off x="395420" y="951525"/>
            <a:ext cx="8353160" cy="486068"/>
          </a:xfrm>
        </p:spPr>
        <p:txBody>
          <a:bodyPr anchor="t" anchorCtr="0"/>
          <a:lstStyle>
            <a:lvl1pPr algn="l">
              <a:defRPr/>
            </a:lvl1pPr>
          </a:lstStyle>
          <a:p>
            <a:r>
              <a:rPr lang="en-US"/>
              <a:t>Click to edit Master title style</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03/12/2019</a:t>
            </a:fld>
            <a:endParaRPr lang="en-GB" dirty="0"/>
          </a:p>
        </p:txBody>
      </p:sp>
      <p:sp>
        <p:nvSpPr>
          <p:cNvPr id="4" name="Footer Placeholder 3"/>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214683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5420" y="3111826"/>
            <a:ext cx="8353160" cy="1080150"/>
          </a:xfrm>
        </p:spPr>
        <p:txBody>
          <a:bodyPr anchor="t">
            <a:normAutofit/>
          </a:bodyPr>
          <a:lstStyle>
            <a:lvl1pPr algn="l">
              <a:defRPr sz="3200" b="1" cap="none" baseline="0"/>
            </a:lvl1pPr>
          </a:lstStyle>
          <a:p>
            <a:r>
              <a:rPr lang="en-US"/>
              <a:t>Click to edit Master title style</a:t>
            </a:r>
            <a:endParaRPr lang="en-GB" dirty="0"/>
          </a:p>
        </p:txBody>
      </p:sp>
      <p:sp>
        <p:nvSpPr>
          <p:cNvPr id="3" name="Text Placeholder 2"/>
          <p:cNvSpPr>
            <a:spLocks noGrp="1"/>
          </p:cNvSpPr>
          <p:nvPr>
            <p:ph type="body" idx="1"/>
          </p:nvPr>
        </p:nvSpPr>
        <p:spPr>
          <a:xfrm>
            <a:off x="395421" y="951526"/>
            <a:ext cx="8353160" cy="2106293"/>
          </a:xfrm>
        </p:spPr>
        <p:txBody>
          <a:bodyPr anchor="b">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9F1BF8-F3E1-496C-8DA7-42A6F4A76737}" type="datetimeFigureOut">
              <a:rPr lang="en-GB" smtClean="0"/>
              <a:t>03/12/2019</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828087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70"/>
            <a:ext cx="8353160" cy="486054"/>
          </a:xfrm>
        </p:spPr>
        <p:txBody>
          <a:bodyPr/>
          <a:lstStyle/>
          <a:p>
            <a:r>
              <a:rPr lang="en-US"/>
              <a:t>Click to edit Master title style</a:t>
            </a:r>
            <a:endParaRPr lang="en-GB" dirty="0"/>
          </a:p>
        </p:txBody>
      </p:sp>
      <p:sp>
        <p:nvSpPr>
          <p:cNvPr id="3" name="Content Placeholder 2"/>
          <p:cNvSpPr>
            <a:spLocks noGrp="1"/>
          </p:cNvSpPr>
          <p:nvPr>
            <p:ph idx="1"/>
          </p:nvPr>
        </p:nvSpPr>
        <p:spPr>
          <a:xfrm>
            <a:off x="395420" y="1491631"/>
            <a:ext cx="8353160" cy="3102992"/>
          </a:xfrm>
        </p:spPr>
        <p:txBody>
          <a:bodyPr/>
          <a:lstStyle>
            <a:lvl5pPr>
              <a:defRPr/>
            </a:lvl5pPr>
            <a:lvl6pPr marL="2151063"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FA9F1BF8-F3E1-496C-8DA7-42A6F4A7673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699241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25"/>
            <a:ext cx="8353160" cy="486068"/>
          </a:xfrm>
        </p:spPr>
        <p:txBody>
          <a:bodyPr anchor="t" anchorCtr="0"/>
          <a:lstStyle/>
          <a:p>
            <a:r>
              <a:rPr lang="en-US"/>
              <a:t>Click to edit Master title style</a:t>
            </a:r>
            <a:endParaRPr lang="en-GB" dirty="0"/>
          </a:p>
        </p:txBody>
      </p:sp>
      <p:sp>
        <p:nvSpPr>
          <p:cNvPr id="3" name="Content Placeholder 2"/>
          <p:cNvSpPr>
            <a:spLocks noGrp="1"/>
          </p:cNvSpPr>
          <p:nvPr>
            <p:ph sz="half" idx="1"/>
          </p:nvPr>
        </p:nvSpPr>
        <p:spPr>
          <a:xfrm>
            <a:off x="395420" y="1491601"/>
            <a:ext cx="4100380" cy="3103022"/>
          </a:xfrm>
        </p:spPr>
        <p:txBody>
          <a:bodyPr/>
          <a:lstStyle>
            <a:lvl1pPr>
              <a:defRPr sz="2400"/>
            </a:lvl1pPr>
            <a:lvl2pPr>
              <a:defRPr sz="2000"/>
            </a:lvl2pPr>
            <a:lvl3pPr>
              <a:defRPr sz="2000"/>
            </a:lvl3pPr>
            <a:lvl4pPr>
              <a:defRPr sz="1800"/>
            </a:lvl4pPr>
            <a:lvl5pPr>
              <a:defRPr sz="1800"/>
            </a:lvl5pPr>
            <a:lvl6pPr marL="1792288" indent="0">
              <a:buNone/>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491601"/>
            <a:ext cx="4100380" cy="310302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FA9F1BF8-F3E1-496C-8DA7-42A6F4A7673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55698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420" y="951524"/>
            <a:ext cx="4101968" cy="82813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95420" y="1851671"/>
            <a:ext cx="4101968"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5026" y="951525"/>
            <a:ext cx="4103555" cy="828136"/>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51671"/>
            <a:ext cx="4103555"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03/12/2019</a:t>
            </a:fld>
            <a:endParaRPr lang="en-GB"/>
          </a:p>
        </p:txBody>
      </p:sp>
      <p:sp>
        <p:nvSpPr>
          <p:cNvPr id="7" name="Footer Placeholder 6"/>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558970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5420" y="944116"/>
            <a:ext cx="8291380" cy="655499"/>
          </a:xfrm>
        </p:spPr>
        <p:txBody>
          <a:bodyPr anchor="t" anchorCtr="0">
            <a:normAutofit/>
          </a:bodyPr>
          <a:lstStyle>
            <a:lvl1pPr algn="l">
              <a:defRPr sz="3200" b="1">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3275820" y="1653623"/>
            <a:ext cx="5410980" cy="2941000"/>
          </a:xfrm>
        </p:spPr>
        <p:txBody>
          <a:bodyPr/>
          <a:lstStyle>
            <a:lvl1pPr>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marL="1792288" indent="0">
              <a:buNone/>
              <a:defRPr sz="1600"/>
            </a:lvl6pPr>
            <a:lvl7pPr marL="2151063" indent="0">
              <a:buNone/>
              <a:defRPr sz="16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95421" y="1653623"/>
            <a:ext cx="2736380" cy="2941000"/>
          </a:xfrm>
        </p:spPr>
        <p:txBody>
          <a:bodyPr>
            <a:normAutofit/>
          </a:bodyPr>
          <a:lstStyle>
            <a:lvl1pPr marL="0" indent="0">
              <a:buNone/>
              <a:defRPr sz="20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035247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36120" y="948180"/>
            <a:ext cx="3456480" cy="921472"/>
          </a:xfrm>
        </p:spPr>
        <p:txBody>
          <a:bodyPr anchor="t" anchorCtr="0"/>
          <a:lstStyle>
            <a:lvl1pPr algn="l">
              <a:defRPr sz="2000" b="1"/>
            </a:lvl1pPr>
          </a:lstStyle>
          <a:p>
            <a:r>
              <a:rPr lang="en-US"/>
              <a:t>Click to edit Master title style</a:t>
            </a:r>
            <a:endParaRPr lang="en-GB" dirty="0"/>
          </a:p>
        </p:txBody>
      </p:sp>
      <p:sp>
        <p:nvSpPr>
          <p:cNvPr id="3" name="Picture Placeholder 2"/>
          <p:cNvSpPr>
            <a:spLocks noGrp="1"/>
          </p:cNvSpPr>
          <p:nvPr>
            <p:ph type="pic" idx="1"/>
          </p:nvPr>
        </p:nvSpPr>
        <p:spPr>
          <a:xfrm>
            <a:off x="251400" y="948181"/>
            <a:ext cx="5040700" cy="3567839"/>
          </a:xfrm>
        </p:spPr>
        <p:txBody>
          <a:bodyPr/>
          <a:lstStyle>
            <a:lvl1pPr marL="0" indent="0" algn="l">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3"/>
          <p:cNvSpPr>
            <a:spLocks noGrp="1"/>
          </p:cNvSpPr>
          <p:nvPr>
            <p:ph type="body" sz="half" idx="2"/>
          </p:nvPr>
        </p:nvSpPr>
        <p:spPr>
          <a:xfrm>
            <a:off x="5436120" y="1923660"/>
            <a:ext cx="3456480" cy="2592360"/>
          </a:xfrm>
        </p:spPr>
        <p:txBody>
          <a:bodyPr/>
          <a:lstStyle>
            <a:lvl1pPr marL="0" indent="0">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8523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F1BF8-F3E1-496C-8DA7-42A6F4A76737}" type="datetimeFigureOut">
              <a:rPr lang="en-GB" smtClean="0"/>
              <a:t>03/12/2019</a:t>
            </a:fld>
            <a:endParaRPr lang="en-GB"/>
          </a:p>
        </p:txBody>
      </p:sp>
      <p:sp>
        <p:nvSpPr>
          <p:cNvPr id="3" name="Footer Placeholder 2"/>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304699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Cliquez et modifiez le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25348BB5-1FA7-0D4B-ADED-B94B90DA398C}" type="datetime1">
              <a:rPr lang="fr-FR"/>
              <a:pPr>
                <a:defRPr/>
              </a:pPr>
              <a:t>03/12/2019</a:t>
            </a:fld>
            <a:endParaRPr lang="fr-FR"/>
          </a:p>
        </p:txBody>
      </p:sp>
      <p:sp>
        <p:nvSpPr>
          <p:cNvPr id="5" name="Espace réservé du pied de page 4"/>
          <p:cNvSpPr>
            <a:spLocks noGrp="1"/>
          </p:cNvSpPr>
          <p:nvPr>
            <p:ph type="ftr" sz="quarter" idx="11"/>
          </p:nvPr>
        </p:nvSpPr>
        <p:spPr>
          <a:xfrm>
            <a:off x="3124200" y="4767263"/>
            <a:ext cx="2895600" cy="273844"/>
          </a:xfrm>
          <a:prstGeom prst="rect">
            <a:avLst/>
          </a:prstGeom>
        </p:spPr>
        <p:txBody>
          <a:bodyPr/>
          <a:lstStyle>
            <a:lvl1pPr>
              <a:defRPr>
                <a:latin typeface="Arial" pitchFamily="-105" charset="0"/>
                <a:ea typeface="ヒラギノ角ゴ Pro W3" pitchFamily="-105" charset="-128"/>
                <a:cs typeface="ヒラギノ角ゴ Pro W3" pitchFamily="-105" charset="-128"/>
              </a:defRPr>
            </a:lvl1pPr>
          </a:lstStyle>
          <a:p>
            <a:pPr>
              <a:defRPr/>
            </a:pPr>
            <a:endParaRPr lang="fr-FR"/>
          </a:p>
        </p:txBody>
      </p:sp>
      <p:sp>
        <p:nvSpPr>
          <p:cNvPr id="6" name="Espace réservé du numéro de diapositive 5"/>
          <p:cNvSpPr>
            <a:spLocks noGrp="1"/>
          </p:cNvSpPr>
          <p:nvPr>
            <p:ph type="sldNum" sz="quarter" idx="12"/>
          </p:nvPr>
        </p:nvSpPr>
        <p:spPr>
          <a:xfrm>
            <a:off x="6553200" y="4767263"/>
            <a:ext cx="2133600" cy="273844"/>
          </a:xfrm>
          <a:prstGeom prst="rect">
            <a:avLst/>
          </a:prstGeom>
        </p:spPr>
        <p:txBody>
          <a:bodyPr/>
          <a:lstStyle>
            <a:lvl1pPr>
              <a:defRPr/>
            </a:lvl1pPr>
          </a:lstStyle>
          <a:p>
            <a:pPr>
              <a:defRPr/>
            </a:pPr>
            <a:fld id="{34893CD5-C747-7244-B96B-1008FD9EC943}" type="slidenum">
              <a:rPr lang="fr-FR"/>
              <a:pPr>
                <a:defRPr/>
              </a:pPr>
              <a:t>‹Nr.›</a:t>
            </a:fld>
            <a:endParaRPr lang="fr-FR"/>
          </a:p>
        </p:txBody>
      </p:sp>
    </p:spTree>
    <p:extLst>
      <p:ext uri="{BB962C8B-B14F-4D97-AF65-F5344CB8AC3E}">
        <p14:creationId xmlns:p14="http://schemas.microsoft.com/office/powerpoint/2010/main" val="2918100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Start Page">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405000"/>
            <a:ext cx="5760640" cy="2022734"/>
          </a:xfrm>
        </p:spPr>
        <p:txBody>
          <a:bodyPr anchor="t" anchorCtr="0"/>
          <a:lstStyle>
            <a:lvl1pPr algn="r">
              <a:defRPr/>
            </a:lvl1pPr>
          </a:lstStyle>
          <a:p>
            <a:r>
              <a:rPr lang="en-US" dirty="0"/>
              <a:t>Click to edit Master title</a:t>
            </a:r>
            <a:endParaRPr lang="en-GB" dirty="0"/>
          </a:p>
        </p:txBody>
      </p:sp>
      <p:sp>
        <p:nvSpPr>
          <p:cNvPr id="3" name="Subtitle 2"/>
          <p:cNvSpPr>
            <a:spLocks noGrp="1"/>
          </p:cNvSpPr>
          <p:nvPr>
            <p:ph type="subTitle" idx="1"/>
          </p:nvPr>
        </p:nvSpPr>
        <p:spPr>
          <a:xfrm>
            <a:off x="3779912" y="2571750"/>
            <a:ext cx="5112088" cy="1440160"/>
          </a:xfrm>
        </p:spPr>
        <p:txBody>
          <a:bodyPr/>
          <a:lstStyle>
            <a:lvl1pPr marL="0" indent="0" algn="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722D54DB-31F6-4C31-A32F-FB6DD0BFEEC2}" type="datetimeFigureOut">
              <a:rPr lang="en-GB" smtClean="0"/>
              <a:t>03/12/2019</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985410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End Page">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405000"/>
            <a:ext cx="5760640" cy="1734702"/>
          </a:xfrm>
        </p:spPr>
        <p:txBody>
          <a:bodyPr anchor="t" anchorCtr="0">
            <a:normAutofit/>
          </a:bodyPr>
          <a:lstStyle>
            <a:lvl1pPr algn="r">
              <a:defRPr sz="3600" b="0"/>
            </a:lvl1pPr>
          </a:lstStyle>
          <a:p>
            <a:r>
              <a:rPr lang="en-US" dirty="0"/>
              <a:t>Click to edit Master title style</a:t>
            </a:r>
            <a:endParaRPr lang="en-GB" dirty="0"/>
          </a:p>
        </p:txBody>
      </p:sp>
      <p:sp>
        <p:nvSpPr>
          <p:cNvPr id="3" name="Subtitle 2"/>
          <p:cNvSpPr>
            <a:spLocks noGrp="1"/>
          </p:cNvSpPr>
          <p:nvPr>
            <p:ph type="subTitle" idx="1"/>
          </p:nvPr>
        </p:nvSpPr>
        <p:spPr>
          <a:xfrm>
            <a:off x="3851920" y="2283718"/>
            <a:ext cx="5040080" cy="1584176"/>
          </a:xfrm>
        </p:spPr>
        <p:txBody>
          <a:bodyPr>
            <a:normAutofit/>
          </a:bodyPr>
          <a:lstStyle>
            <a:lvl1pPr marL="0" indent="0" algn="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722D54DB-31F6-4C31-A32F-FB6DD0BFEEC2}" type="datetimeFigureOut">
              <a:rPr lang="en-GB" smtClean="0"/>
              <a:t>03/12/2019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7" name="Title 1"/>
          <p:cNvSpPr txBox="1">
            <a:spLocks/>
          </p:cNvSpPr>
          <p:nvPr userDrawn="1"/>
        </p:nvSpPr>
        <p:spPr>
          <a:xfrm>
            <a:off x="4680000" y="4011910"/>
            <a:ext cx="4212480" cy="432048"/>
          </a:xfrm>
          <a:prstGeom prst="rect">
            <a:avLst/>
          </a:prstGeom>
        </p:spPr>
        <p:txBody>
          <a:bodyPr vert="horz" lIns="91440" tIns="45720" rIns="91440" bIns="45720" rtlCol="0" anchor="b">
            <a:normAutofit/>
          </a:bodyPr>
          <a:lstStyle>
            <a:lvl1pPr algn="l" defTabSz="914400" rtl="0" eaLnBrk="1" latinLnBrk="0" hangingPunct="1">
              <a:spcBef>
                <a:spcPct val="0"/>
              </a:spcBef>
              <a:buNone/>
              <a:defRPr sz="2000" b="1" kern="1200">
                <a:solidFill>
                  <a:srgbClr val="F9DD16"/>
                </a:solidFill>
                <a:latin typeface="Arial" pitchFamily="34" charset="0"/>
                <a:ea typeface="+mj-ea"/>
                <a:cs typeface="Arial" pitchFamily="34" charset="0"/>
              </a:defRPr>
            </a:lvl1pPr>
          </a:lstStyle>
          <a:p>
            <a:pPr algn="r"/>
            <a:r>
              <a:rPr lang="en-US" dirty="0">
                <a:latin typeface="Arial" pitchFamily="34" charset="0"/>
                <a:cs typeface="Arial" pitchFamily="34" charset="0"/>
              </a:rPr>
              <a:t>fra.europa.eu</a:t>
            </a:r>
            <a:endParaRPr lang="en-GB" dirty="0">
              <a:latin typeface="Arial" pitchFamily="34" charset="0"/>
              <a:cs typeface="Arial" pitchFamily="34" charset="0"/>
            </a:endParaRPr>
          </a:p>
        </p:txBody>
      </p:sp>
    </p:spTree>
    <p:extLst>
      <p:ext uri="{BB962C8B-B14F-4D97-AF65-F5344CB8AC3E}">
        <p14:creationId xmlns:p14="http://schemas.microsoft.com/office/powerpoint/2010/main" val="3271439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51691" y="3273828"/>
            <a:ext cx="5040560" cy="1080120"/>
          </a:xfrm>
        </p:spPr>
        <p:txBody>
          <a:bodyPr anchor="t" anchorCtr="0">
            <a:normAutofit/>
          </a:bodyPr>
          <a:lstStyle>
            <a:lvl1pPr algn="r">
              <a:defRPr sz="2800" b="0"/>
            </a:lvl1pPr>
          </a:lstStyle>
          <a:p>
            <a:r>
              <a:rPr lang="en-US" dirty="0"/>
              <a:t>Click to edit Master title style</a:t>
            </a:r>
            <a:endParaRPr lang="en-GB" dirty="0"/>
          </a:p>
        </p:txBody>
      </p:sp>
      <p:sp>
        <p:nvSpPr>
          <p:cNvPr id="3" name="Picture Placeholder 2"/>
          <p:cNvSpPr>
            <a:spLocks noGrp="1"/>
          </p:cNvSpPr>
          <p:nvPr>
            <p:ph type="pic" idx="1"/>
          </p:nvPr>
        </p:nvSpPr>
        <p:spPr>
          <a:xfrm>
            <a:off x="3124200" y="405000"/>
            <a:ext cx="5768280" cy="27428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5" name="Date Placeholder 4"/>
          <p:cNvSpPr>
            <a:spLocks noGrp="1"/>
          </p:cNvSpPr>
          <p:nvPr>
            <p:ph type="dt" sz="half" idx="10"/>
          </p:nvPr>
        </p:nvSpPr>
        <p:spPr/>
        <p:txBody>
          <a:bodyPr/>
          <a:lstStyle/>
          <a:p>
            <a:fld id="{722D54DB-31F6-4C31-A32F-FB6DD0BFEEC2}" type="datetimeFigureOut">
              <a:rPr lang="en-GB" smtClean="0"/>
              <a:t>03/12/2019</a:t>
            </a:fld>
            <a:endParaRPr lang="en-GB" dirty="0"/>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333736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D54DB-31F6-4C31-A32F-FB6DD0BFEEC2}" type="datetimeFigureOut">
              <a:rPr lang="en-GB" smtClean="0"/>
              <a:t>03/12/2019</a:t>
            </a:fld>
            <a:endParaRPr lang="en-GB" dirty="0"/>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08310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w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2.wmf"/><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420" y="951525"/>
            <a:ext cx="8353160" cy="486099"/>
          </a:xfrm>
          <a:prstGeom prst="rect">
            <a:avLst/>
          </a:prstGeom>
        </p:spPr>
        <p:txBody>
          <a:bodyPr vert="horz" lIns="91440" tIns="45720" rIns="91440" bIns="45720" rtlCol="0" anchor="t" anchorCtr="0">
            <a:normAutofit/>
          </a:bodyPr>
          <a:lstStyle/>
          <a:p>
            <a:r>
              <a:rPr lang="en-US"/>
              <a:t>Click to edit Master title style</a:t>
            </a:r>
            <a:endParaRPr lang="en-GB" dirty="0"/>
          </a:p>
        </p:txBody>
      </p:sp>
      <p:sp>
        <p:nvSpPr>
          <p:cNvPr id="3" name="Text Placeholder 2"/>
          <p:cNvSpPr>
            <a:spLocks noGrp="1"/>
          </p:cNvSpPr>
          <p:nvPr>
            <p:ph type="body" idx="1"/>
          </p:nvPr>
        </p:nvSpPr>
        <p:spPr>
          <a:xfrm>
            <a:off x="395420" y="1491601"/>
            <a:ext cx="8353160" cy="31030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Espace réservé du numéro de diapositive 5"/>
          <p:cNvSpPr txBox="1">
            <a:spLocks/>
          </p:cNvSpPr>
          <p:nvPr/>
        </p:nvSpPr>
        <p:spPr>
          <a:xfrm>
            <a:off x="7380312" y="4840002"/>
            <a:ext cx="1752997" cy="303498"/>
          </a:xfrm>
          <a:prstGeom prst="rect">
            <a:avLst/>
          </a:prstGeom>
        </p:spPr>
        <p:txBody>
          <a:bodyPr anchor="ctr" anchorCtr="0"/>
          <a:lstStyle>
            <a:defPPr>
              <a:defRPr lang="fr-FR"/>
            </a:defPPr>
            <a:lvl1pPr algn="r" defTabSz="457200" rtl="0" fontAlgn="base">
              <a:spcBef>
                <a:spcPct val="0"/>
              </a:spcBef>
              <a:spcAft>
                <a:spcPct val="0"/>
              </a:spcAft>
              <a:defRPr sz="1400" kern="1200">
                <a:solidFill>
                  <a:srgbClr val="0F3277"/>
                </a:solidFill>
                <a:latin typeface="Georgia"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defRPr/>
            </a:pPr>
            <a:fld id="{D1960B5F-F930-084F-A82F-2DF6AE924AC0}" type="slidenum">
              <a:rPr lang="fr-FR" sz="1200" smtClean="0">
                <a:solidFill>
                  <a:schemeClr val="tx1"/>
                </a:solidFill>
                <a:latin typeface="Arial" pitchFamily="34" charset="0"/>
                <a:cs typeface="Arial" pitchFamily="34" charset="0"/>
              </a:rPr>
              <a:pPr>
                <a:defRPr/>
              </a:pPr>
              <a:t>‹Nr.›</a:t>
            </a:fld>
            <a:endParaRPr lang="fr-FR" sz="1200" dirty="0">
              <a:solidFill>
                <a:schemeClr val="tx1"/>
              </a:solidFill>
              <a:latin typeface="Arial" pitchFamily="34" charset="0"/>
              <a:cs typeface="Arial" pitchFamily="34" charset="0"/>
            </a:endParaRPr>
          </a:p>
        </p:txBody>
      </p:sp>
      <p:sp>
        <p:nvSpPr>
          <p:cNvPr id="4" name="Date Placeholder 3"/>
          <p:cNvSpPr>
            <a:spLocks noGrp="1"/>
          </p:cNvSpPr>
          <p:nvPr>
            <p:ph type="dt" sz="half" idx="2"/>
          </p:nvPr>
        </p:nvSpPr>
        <p:spPr>
          <a:xfrm>
            <a:off x="457200" y="487054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FA9F1BF8-F3E1-496C-8DA7-42A6F4A76737}" type="datetimeFigureOut">
              <a:rPr lang="en-GB" smtClean="0"/>
              <a:pPr/>
              <a:t>03/12/2019</a:t>
            </a:fld>
            <a:endParaRPr lang="en-GB" dirty="0"/>
          </a:p>
        </p:txBody>
      </p:sp>
      <p:sp>
        <p:nvSpPr>
          <p:cNvPr id="5" name="Footer Placeholder 4"/>
          <p:cNvSpPr>
            <a:spLocks noGrp="1"/>
          </p:cNvSpPr>
          <p:nvPr>
            <p:ph type="ftr" sz="quarter" idx="3"/>
          </p:nvPr>
        </p:nvSpPr>
        <p:spPr>
          <a:xfrm>
            <a:off x="3124200" y="4869657"/>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3124678842"/>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 id="2147483665" r:id="rId4"/>
    <p:sldLayoutId id="2147483666" r:id="rId5"/>
    <p:sldLayoutId id="2147483669" r:id="rId6"/>
    <p:sldLayoutId id="2147483670" r:id="rId7"/>
    <p:sldLayoutId id="2147483668" r:id="rId8"/>
    <p:sldLayoutId id="2147483671" r:id="rId9"/>
  </p:sldLayoutIdLst>
  <p:txStyles>
    <p:title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6pPr>
      <a:lvl7pPr marL="2509838"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544" y="205979"/>
            <a:ext cx="8219256" cy="85725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3851920" y="1200151"/>
            <a:ext cx="483488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endParaRPr lang="en-GB"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722D54DB-31F6-4C31-A32F-FB6DD0BFEEC2}" type="datetimeFigureOut">
              <a:rPr lang="en-GB" smtClean="0"/>
              <a:pPr/>
              <a:t>03/12/2019</a:t>
            </a:fld>
            <a:endParaRPr lang="en-GB"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72846549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7" r:id="rId3"/>
    <p:sldLayoutId id="2147483655" r:id="rId4"/>
  </p:sldLayoutIdLst>
  <p:txStyles>
    <p:titleStyle>
      <a:lvl1pPr algn="l" defTabSz="914400" rtl="0" eaLnBrk="1" latinLnBrk="0" hangingPunct="1">
        <a:spcBef>
          <a:spcPct val="0"/>
        </a:spcBef>
        <a:buNone/>
        <a:defRPr sz="4400" kern="1200">
          <a:solidFill>
            <a:srgbClr val="F9DD16"/>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8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mn-cs"/>
        </a:defRPr>
      </a:lvl6pPr>
      <a:lvl7pPr marL="2509838"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hyperlink" Target="http://www.whathaseuropedone.eu/" TargetMode="Externa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WhH1UPcoRlk&amp;feature=plcp&amp;context=C311e6f4UDOEgsToPDskJi1mB8XLsZ_n9oWQei59Y2"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10.jpe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XRWi17LnQjg" TargetMode="External"/><Relationship Id="rId7" Type="http://schemas.openxmlformats.org/officeDocument/2006/relationships/hyperlink" Target="https://www.youtube.com/watch?v=aXerogaNTug"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youtube.com/watch?v=aI5J5kUhQNE" TargetMode="External"/><Relationship Id="rId5" Type="http://schemas.openxmlformats.org/officeDocument/2006/relationships/hyperlink" Target="https://www.youtube.com/watch?v=GJHkFyXcvjs#t=08m35s" TargetMode="External"/><Relationship Id="rId4" Type="http://schemas.openxmlformats.org/officeDocument/2006/relationships/hyperlink" Target="https://www.youtube.com/watch?v=AG029xLW_5A"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hyperlink" Target="http://fra.europa.eu/en/publications-and-resources/country-data" TargetMode="External"/><Relationship Id="rId3" Type="http://schemas.openxmlformats.org/officeDocument/2006/relationships/hyperlink" Target="http://fra.europa.eu/DVS/DVT/lgbt.php" TargetMode="External"/><Relationship Id="rId7" Type="http://schemas.openxmlformats.org/officeDocument/2006/relationships/hyperlink" Target="http://infoportal.fra.europa.eu/InfoPortal/infobaseFrontEndCountryHome.do?btnCountryLinkHome_1"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hyperlink" Target="http://fra.europa.eu/en/publications-and-resources/data-and-maps/int-obligations" TargetMode="External"/><Relationship Id="rId5" Type="http://schemas.openxmlformats.org/officeDocument/2006/relationships/hyperlink" Target="http://fra.europa.eu/DVS/DVT/vaw.php" TargetMode="External"/><Relationship Id="rId4" Type="http://schemas.openxmlformats.org/officeDocument/2006/relationships/hyperlink" Target="http://fra.europa.eu/DVS/DVT/as2013.php"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483768" y="405000"/>
            <a:ext cx="6408712" cy="2022734"/>
          </a:xfrm>
        </p:spPr>
        <p:txBody>
          <a:bodyPr>
            <a:normAutofit/>
          </a:bodyPr>
          <a:lstStyle/>
          <a:p>
            <a:r>
              <a:rPr lang="de-DE" sz="3600" b="1" dirty="0"/>
              <a:t>Grundrechtschutz in der Europäischen Union</a:t>
            </a:r>
            <a:endParaRPr lang="en-GB" sz="3600" b="1" dirty="0"/>
          </a:p>
        </p:txBody>
      </p:sp>
      <p:sp>
        <p:nvSpPr>
          <p:cNvPr id="7" name="Subtitle 6"/>
          <p:cNvSpPr>
            <a:spLocks noGrp="1"/>
          </p:cNvSpPr>
          <p:nvPr>
            <p:ph type="subTitle" idx="1"/>
          </p:nvPr>
        </p:nvSpPr>
        <p:spPr>
          <a:xfrm>
            <a:off x="3275856" y="2571750"/>
            <a:ext cx="5616144" cy="1440160"/>
          </a:xfrm>
        </p:spPr>
        <p:txBody>
          <a:bodyPr>
            <a:normAutofit fontScale="62500" lnSpcReduction="20000"/>
          </a:bodyPr>
          <a:lstStyle/>
          <a:p>
            <a:br>
              <a:rPr lang="de-DE" b="1" dirty="0"/>
            </a:br>
            <a:br>
              <a:rPr lang="de-DE" dirty="0"/>
            </a:br>
            <a:r>
              <a:rPr lang="de-DE" dirty="0"/>
              <a:t>Gabriel N. </a:t>
            </a:r>
            <a:r>
              <a:rPr lang="de-DE" dirty="0" err="1"/>
              <a:t>Toggenburg</a:t>
            </a:r>
            <a:br>
              <a:rPr lang="de-DE" dirty="0"/>
            </a:br>
            <a:r>
              <a:rPr lang="de-DE" dirty="0"/>
              <a:t>EU Lehrgang</a:t>
            </a:r>
          </a:p>
          <a:p>
            <a:r>
              <a:rPr lang="de-DE" dirty="0" err="1"/>
              <a:t>Figlhaus</a:t>
            </a:r>
            <a:r>
              <a:rPr lang="de-DE" dirty="0"/>
              <a:t> am 3.12.2019</a:t>
            </a:r>
          </a:p>
          <a:p>
            <a:endParaRPr lang="en-GB" dirty="0"/>
          </a:p>
        </p:txBody>
      </p:sp>
    </p:spTree>
    <p:extLst>
      <p:ext uri="{BB962C8B-B14F-4D97-AF65-F5344CB8AC3E}">
        <p14:creationId xmlns:p14="http://schemas.microsoft.com/office/powerpoint/2010/main" val="2314896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304" y="919592"/>
            <a:ext cx="8353160" cy="486054"/>
          </a:xfrm>
        </p:spPr>
        <p:txBody>
          <a:bodyPr>
            <a:normAutofit fontScale="90000"/>
          </a:bodyPr>
          <a:lstStyle/>
          <a:p>
            <a:r>
              <a:rPr lang="de-AT" dirty="0"/>
              <a:t>Menschenrechte - Begründungen</a:t>
            </a:r>
            <a:endParaRPr lang="de-AT" i="1" dirty="0"/>
          </a:p>
        </p:txBody>
      </p:sp>
      <p:sp>
        <p:nvSpPr>
          <p:cNvPr id="4" name="Rectangle 3"/>
          <p:cNvSpPr>
            <a:spLocks noGrp="1" noChangeArrowheads="1"/>
          </p:cNvSpPr>
          <p:nvPr>
            <p:ph idx="1"/>
          </p:nvPr>
        </p:nvSpPr>
        <p:spPr>
          <a:xfrm>
            <a:off x="395304" y="1275606"/>
            <a:ext cx="8353160" cy="3775444"/>
          </a:xfrm>
        </p:spPr>
        <p:txBody>
          <a:bodyPr>
            <a:noAutofit/>
          </a:bodyPr>
          <a:lstStyle/>
          <a:p>
            <a:pPr algn="ctr">
              <a:buFontTx/>
              <a:buNone/>
              <a:defRPr/>
            </a:pPr>
            <a:endParaRPr lang="en-US" sz="2000" dirty="0">
              <a:solidFill>
                <a:schemeClr val="tx2"/>
              </a:solidFill>
              <a:latin typeface="Stencil" pitchFamily="82" charset="0"/>
            </a:endParaRPr>
          </a:p>
          <a:p>
            <a:pPr>
              <a:defRPr/>
            </a:pPr>
            <a:r>
              <a:rPr lang="de-DE" sz="2000" b="1" dirty="0"/>
              <a:t>theologisch/</a:t>
            </a:r>
            <a:r>
              <a:rPr lang="de-DE" sz="2000" b="1" dirty="0" err="1"/>
              <a:t>methaphysisch</a:t>
            </a:r>
            <a:endParaRPr lang="de-DE" sz="2000" b="1" dirty="0"/>
          </a:p>
          <a:p>
            <a:pPr>
              <a:defRPr/>
            </a:pPr>
            <a:r>
              <a:rPr lang="de-DE" sz="2000" b="1" dirty="0"/>
              <a:t>naturrechtlich</a:t>
            </a:r>
            <a:r>
              <a:rPr lang="de-DE" sz="2000" dirty="0"/>
              <a:t> (ontologisch aus kosmischen Natur, anthropologisch aus menschlichen Natur oder logisch aus dem Begriff eines anspruchsvollen Menschenbegriffs)</a:t>
            </a:r>
          </a:p>
          <a:p>
            <a:pPr>
              <a:defRPr/>
            </a:pPr>
            <a:r>
              <a:rPr lang="de-DE" sz="2000" b="1" dirty="0"/>
              <a:t>kontraktualistisch</a:t>
            </a:r>
            <a:r>
              <a:rPr lang="de-DE" sz="2000" dirty="0"/>
              <a:t> (Gesellschaftsvertrag)</a:t>
            </a:r>
          </a:p>
          <a:p>
            <a:pPr marL="0" indent="0">
              <a:buNone/>
              <a:defRPr/>
            </a:pPr>
            <a:r>
              <a:rPr lang="de-DE" sz="2000" i="1" dirty="0"/>
              <a:t>Aber: zur Vorstellung von „vorpositiven“ oder „vorpolitischen“ Rechten meinte Jeremy Bentham: das sei „Unsinn auf Stelzen“.</a:t>
            </a:r>
          </a:p>
          <a:p>
            <a:pPr marL="0" indent="0">
              <a:buNone/>
              <a:defRPr/>
            </a:pPr>
            <a:r>
              <a:rPr lang="en-US" sz="2000" i="1" dirty="0" err="1"/>
              <a:t>Tatsächlich</a:t>
            </a:r>
            <a:r>
              <a:rPr lang="en-US" sz="2000" i="1" dirty="0"/>
              <a:t> </a:t>
            </a:r>
            <a:r>
              <a:rPr lang="en-US" sz="2000" i="1" dirty="0" err="1"/>
              <a:t>ist</a:t>
            </a:r>
            <a:r>
              <a:rPr lang="en-US" sz="2000" i="1" dirty="0"/>
              <a:t> </a:t>
            </a:r>
            <a:r>
              <a:rPr lang="en-US" sz="2000" i="1" dirty="0" err="1"/>
              <a:t>eine</a:t>
            </a:r>
            <a:r>
              <a:rPr lang="en-US" sz="2000" i="1" dirty="0"/>
              <a:t> </a:t>
            </a:r>
            <a:r>
              <a:rPr lang="en-US" sz="2000" i="1" dirty="0" err="1"/>
              <a:t>juristische</a:t>
            </a:r>
            <a:r>
              <a:rPr lang="en-US" sz="2000" i="1" dirty="0"/>
              <a:t> </a:t>
            </a:r>
            <a:r>
              <a:rPr lang="en-US" sz="2000" i="1" dirty="0" err="1"/>
              <a:t>Absicherung</a:t>
            </a:r>
            <a:r>
              <a:rPr lang="en-US" sz="2000" i="1" dirty="0"/>
              <a:t> </a:t>
            </a:r>
            <a:r>
              <a:rPr lang="en-US" sz="2000" i="1" dirty="0" err="1"/>
              <a:t>nötig</a:t>
            </a:r>
            <a:r>
              <a:rPr lang="en-US" sz="2000" i="1" dirty="0"/>
              <a:t>. </a:t>
            </a:r>
            <a:r>
              <a:rPr lang="en-US" sz="2000" i="1" dirty="0" err="1"/>
              <a:t>Auch</a:t>
            </a:r>
            <a:r>
              <a:rPr lang="en-US" sz="2000" i="1" dirty="0"/>
              <a:t> um </a:t>
            </a:r>
            <a:r>
              <a:rPr lang="en-US" sz="2000" i="1" dirty="0" err="1"/>
              <a:t>zu</a:t>
            </a:r>
            <a:r>
              <a:rPr lang="en-US" sz="2000" i="1" dirty="0"/>
              <a:t> </a:t>
            </a:r>
            <a:r>
              <a:rPr lang="en-US" sz="2000" i="1" dirty="0" err="1"/>
              <a:t>definieren</a:t>
            </a:r>
            <a:r>
              <a:rPr lang="en-US" sz="2000" i="1" dirty="0"/>
              <a:t> was </a:t>
            </a:r>
            <a:r>
              <a:rPr lang="en-US" sz="2000" i="1" dirty="0" err="1"/>
              <a:t>ein</a:t>
            </a:r>
            <a:r>
              <a:rPr lang="en-US" sz="2000" i="1" dirty="0"/>
              <a:t> </a:t>
            </a:r>
            <a:r>
              <a:rPr lang="en-US" sz="2000" i="1" dirty="0" err="1"/>
              <a:t>Menschenrecht</a:t>
            </a:r>
            <a:r>
              <a:rPr lang="en-US" sz="2000" i="1" dirty="0"/>
              <a:t> </a:t>
            </a:r>
            <a:r>
              <a:rPr lang="en-US" sz="2000" i="1" dirty="0" err="1"/>
              <a:t>ist</a:t>
            </a:r>
            <a:r>
              <a:rPr lang="en-US" sz="2000" i="1" dirty="0"/>
              <a:t> (</a:t>
            </a:r>
            <a:r>
              <a:rPr lang="en-US" sz="2000" i="1" dirty="0" err="1"/>
              <a:t>minimalistische</a:t>
            </a:r>
            <a:r>
              <a:rPr lang="en-US" sz="2000" i="1" dirty="0"/>
              <a:t> </a:t>
            </a:r>
            <a:r>
              <a:rPr lang="en-US" sz="2000" i="1" dirty="0" err="1"/>
              <a:t>Trias</a:t>
            </a:r>
            <a:r>
              <a:rPr lang="en-US" sz="2000" i="1" dirty="0"/>
              <a:t> von John Locke: </a:t>
            </a:r>
            <a:r>
              <a:rPr lang="en-US" sz="2000" i="1" dirty="0" err="1"/>
              <a:t>Leben</a:t>
            </a:r>
            <a:r>
              <a:rPr lang="en-US" sz="2000" i="1" dirty="0"/>
              <a:t>, </a:t>
            </a:r>
            <a:r>
              <a:rPr lang="en-US" sz="2000" i="1" dirty="0" err="1"/>
              <a:t>Freiheit</a:t>
            </a:r>
            <a:r>
              <a:rPr lang="en-US" sz="2000" i="1" dirty="0"/>
              <a:t> und </a:t>
            </a:r>
            <a:r>
              <a:rPr lang="en-US" sz="2000" i="1" dirty="0" err="1"/>
              <a:t>Besitz</a:t>
            </a:r>
            <a:r>
              <a:rPr lang="en-US" sz="2000" i="1" dirty="0"/>
              <a:t>) </a:t>
            </a:r>
          </a:p>
          <a:p>
            <a:pPr algn="ctr">
              <a:buFontTx/>
              <a:buNone/>
              <a:defRPr/>
            </a:pPr>
            <a:endParaRPr lang="en-US" sz="2000" dirty="0"/>
          </a:p>
          <a:p>
            <a:pPr algn="ctr">
              <a:buFontTx/>
              <a:buNone/>
              <a:defRPr/>
            </a:pPr>
            <a:endParaRPr lang="en-US" sz="2000" dirty="0"/>
          </a:p>
          <a:p>
            <a:pPr>
              <a:buFontTx/>
              <a:buNone/>
              <a:defRPr/>
            </a:pPr>
            <a:r>
              <a:rPr lang="en-US" sz="2000" dirty="0"/>
              <a:t>     </a:t>
            </a:r>
          </a:p>
        </p:txBody>
      </p:sp>
    </p:spTree>
    <p:extLst>
      <p:ext uri="{BB962C8B-B14F-4D97-AF65-F5344CB8AC3E}">
        <p14:creationId xmlns:p14="http://schemas.microsoft.com/office/powerpoint/2010/main" val="619407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Mensch und Staat: dazwischen die Rechte</a:t>
            </a:r>
          </a:p>
        </p:txBody>
      </p:sp>
      <p:sp>
        <p:nvSpPr>
          <p:cNvPr id="3" name="Inhaltsplatzhalter 2"/>
          <p:cNvSpPr>
            <a:spLocks noGrp="1"/>
          </p:cNvSpPr>
          <p:nvPr>
            <p:ph idx="1"/>
          </p:nvPr>
        </p:nvSpPr>
        <p:spPr/>
        <p:txBody>
          <a:bodyPr>
            <a:normAutofit/>
          </a:bodyPr>
          <a:lstStyle/>
          <a:p>
            <a:r>
              <a:rPr lang="de-AT" dirty="0"/>
              <a:t>Prinzipiell wirken Menschenrechte nur im </a:t>
            </a:r>
            <a:r>
              <a:rPr lang="de-AT" b="1" dirty="0"/>
              <a:t>vertikalen Verhältnis </a:t>
            </a:r>
            <a:r>
              <a:rPr lang="de-AT" dirty="0"/>
              <a:t>(„</a:t>
            </a:r>
            <a:r>
              <a:rPr lang="de-AT" dirty="0" err="1"/>
              <a:t>etatistisches</a:t>
            </a:r>
            <a:r>
              <a:rPr lang="de-AT" dirty="0"/>
              <a:t>“ statt „</a:t>
            </a:r>
            <a:r>
              <a:rPr lang="de-AT" dirty="0" err="1"/>
              <a:t>maximalistisches</a:t>
            </a:r>
            <a:r>
              <a:rPr lang="de-AT" dirty="0"/>
              <a:t> interaktionales“ Menschenrechtsverständnis)</a:t>
            </a:r>
          </a:p>
          <a:p>
            <a:r>
              <a:rPr lang="de-AT" dirty="0"/>
              <a:t>Dreiteilung: individuelle </a:t>
            </a:r>
            <a:r>
              <a:rPr lang="de-AT" b="1" dirty="0"/>
              <a:t>Freiheitsrechte</a:t>
            </a:r>
            <a:r>
              <a:rPr lang="de-AT" dirty="0"/>
              <a:t> (Liberalismus), </a:t>
            </a:r>
            <a:r>
              <a:rPr lang="de-AT" b="1" dirty="0"/>
              <a:t>politische</a:t>
            </a:r>
            <a:r>
              <a:rPr lang="de-AT" dirty="0"/>
              <a:t> Teilnahmerechte (Republikanismus) und </a:t>
            </a:r>
            <a:r>
              <a:rPr lang="de-AT" b="1" dirty="0"/>
              <a:t>soziale, wirtschaftliche und kulturelle </a:t>
            </a:r>
            <a:r>
              <a:rPr lang="de-AT" dirty="0"/>
              <a:t>Teilhaberechte (Sozialismus)</a:t>
            </a:r>
          </a:p>
        </p:txBody>
      </p:sp>
    </p:spTree>
    <p:extLst>
      <p:ext uri="{BB962C8B-B14F-4D97-AF65-F5344CB8AC3E}">
        <p14:creationId xmlns:p14="http://schemas.microsoft.com/office/powerpoint/2010/main" val="1614862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420" y="951570"/>
            <a:ext cx="8641076" cy="486054"/>
          </a:xfrm>
        </p:spPr>
        <p:txBody>
          <a:bodyPr>
            <a:normAutofit fontScale="90000"/>
          </a:bodyPr>
          <a:lstStyle/>
          <a:p>
            <a:r>
              <a:rPr lang="de-AT" dirty="0"/>
              <a:t>Typen von Menschenrechten: 3 „Generationen“</a:t>
            </a:r>
          </a:p>
        </p:txBody>
      </p:sp>
      <p:sp>
        <p:nvSpPr>
          <p:cNvPr id="3" name="Inhaltsplatzhalter 2"/>
          <p:cNvSpPr>
            <a:spLocks noGrp="1"/>
          </p:cNvSpPr>
          <p:nvPr>
            <p:ph idx="1"/>
          </p:nvPr>
        </p:nvSpPr>
        <p:spPr>
          <a:xfrm>
            <a:off x="395420" y="1491630"/>
            <a:ext cx="8353160" cy="3384375"/>
          </a:xfrm>
        </p:spPr>
        <p:txBody>
          <a:bodyPr>
            <a:normAutofit fontScale="92500" lnSpcReduction="20000"/>
          </a:bodyPr>
          <a:lstStyle/>
          <a:p>
            <a:r>
              <a:rPr lang="de-AT" dirty="0"/>
              <a:t>Erste Generation: liberale Abwehr- und Freiheitsrechte, staatsbürgerlichen Rechte</a:t>
            </a:r>
          </a:p>
          <a:p>
            <a:r>
              <a:rPr lang="de-AT" dirty="0"/>
              <a:t>Zweite Generation: wirtschaftliche, soziale und kulturelle Rechte</a:t>
            </a:r>
          </a:p>
          <a:p>
            <a:r>
              <a:rPr lang="de-AT" dirty="0"/>
              <a:t>Dritte Generation: Recht auf Entwicklung, Recht auf lebenswerte Umwelt und andere Kollektivrechte</a:t>
            </a:r>
          </a:p>
          <a:p>
            <a:endParaRPr lang="de-AT" dirty="0"/>
          </a:p>
          <a:p>
            <a:pPr marL="0" indent="0">
              <a:buNone/>
            </a:pPr>
            <a:r>
              <a:rPr lang="de-AT" dirty="0"/>
              <a:t>Problem: suggeriert zeitliche Abfolge. </a:t>
            </a:r>
          </a:p>
          <a:p>
            <a:pPr marL="0" indent="0">
              <a:buNone/>
            </a:pPr>
            <a:r>
              <a:rPr lang="de-AT" dirty="0"/>
              <a:t>Seit der Menschenrechtskonferenz in Wien von 1993: Rechte sind unteilbar und interdependent</a:t>
            </a:r>
          </a:p>
        </p:txBody>
      </p:sp>
    </p:spTree>
    <p:extLst>
      <p:ext uri="{BB962C8B-B14F-4D97-AF65-F5344CB8AC3E}">
        <p14:creationId xmlns:p14="http://schemas.microsoft.com/office/powerpoint/2010/main" val="287307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p:cNvSpPr>
          <p:nvPr>
            <p:ph type="title"/>
          </p:nvPr>
        </p:nvSpPr>
        <p:spPr/>
        <p:txBody>
          <a:bodyPr vert="horz" lIns="91440" tIns="45720" rIns="91440" bIns="45720" rtlCol="0" anchor="t" anchorCtr="0">
            <a:normAutofit fontScale="90000"/>
          </a:bodyPr>
          <a:lstStyle/>
          <a:p>
            <a:r>
              <a:rPr lang="en-IE" dirty="0" err="1"/>
              <a:t>Dreifache</a:t>
            </a:r>
            <a:r>
              <a:rPr lang="en-IE" dirty="0"/>
              <a:t> </a:t>
            </a:r>
            <a:r>
              <a:rPr lang="en-IE" dirty="0" err="1"/>
              <a:t>Grundrechtsbindung</a:t>
            </a:r>
            <a:r>
              <a:rPr lang="en-IE" dirty="0"/>
              <a:t>: Art. 6 EUV</a:t>
            </a:r>
            <a:endParaRPr lang="en-GB" dirty="0"/>
          </a:p>
        </p:txBody>
      </p:sp>
      <p:sp>
        <p:nvSpPr>
          <p:cNvPr id="155650" name="Rectangle 3"/>
          <p:cNvSpPr>
            <a:spLocks noGrp="1"/>
          </p:cNvSpPr>
          <p:nvPr>
            <p:ph type="body" idx="1"/>
          </p:nvPr>
        </p:nvSpPr>
        <p:spPr>
          <a:xfrm>
            <a:off x="1485900" y="1491853"/>
            <a:ext cx="6172200" cy="3348038"/>
          </a:xfrm>
        </p:spPr>
        <p:txBody>
          <a:bodyPr/>
          <a:lstStyle/>
          <a:p>
            <a:pPr>
              <a:lnSpc>
                <a:spcPct val="80000"/>
              </a:lnSpc>
              <a:buFont typeface="Arial" charset="0"/>
              <a:buNone/>
            </a:pPr>
            <a:r>
              <a:rPr lang="en-GB" sz="1800" i="1" dirty="0"/>
              <a:t>“(1). Die Union </a:t>
            </a:r>
            <a:r>
              <a:rPr lang="en-GB" sz="1800" i="1" dirty="0" err="1"/>
              <a:t>erkennt</a:t>
            </a:r>
            <a:r>
              <a:rPr lang="en-GB" sz="1800" i="1" dirty="0"/>
              <a:t> die </a:t>
            </a:r>
            <a:r>
              <a:rPr lang="en-GB" sz="1800" i="1" dirty="0" err="1"/>
              <a:t>Rechte</a:t>
            </a:r>
            <a:r>
              <a:rPr lang="en-GB" sz="1800" i="1" dirty="0"/>
              <a:t>, </a:t>
            </a:r>
            <a:r>
              <a:rPr lang="en-GB" sz="1800" i="1" dirty="0" err="1"/>
              <a:t>Freiheiten</a:t>
            </a:r>
            <a:r>
              <a:rPr lang="en-GB" sz="1800" i="1" dirty="0"/>
              <a:t> und </a:t>
            </a:r>
            <a:r>
              <a:rPr lang="en-GB" sz="1800" i="1" dirty="0" err="1"/>
              <a:t>Grundsätze</a:t>
            </a:r>
            <a:r>
              <a:rPr lang="en-GB" sz="1800" i="1" dirty="0"/>
              <a:t> an, die in der </a:t>
            </a:r>
            <a:r>
              <a:rPr lang="en-GB" sz="1800" b="1" i="1" dirty="0"/>
              <a:t>Charta der </a:t>
            </a:r>
            <a:r>
              <a:rPr lang="en-GB" sz="1800" b="1" i="1" dirty="0" err="1"/>
              <a:t>Grundrechte</a:t>
            </a:r>
            <a:r>
              <a:rPr lang="en-GB" sz="1800" b="1" i="1" dirty="0"/>
              <a:t> der</a:t>
            </a:r>
            <a:r>
              <a:rPr lang="en-GB" sz="1800" i="1" dirty="0"/>
              <a:t> </a:t>
            </a:r>
            <a:r>
              <a:rPr lang="en-GB" sz="1800" i="1" dirty="0" err="1"/>
              <a:t>Europäischen</a:t>
            </a:r>
            <a:r>
              <a:rPr lang="en-GB" sz="1800" i="1" dirty="0"/>
              <a:t> Union </a:t>
            </a:r>
            <a:r>
              <a:rPr lang="en-GB" sz="1800" i="1" dirty="0" err="1"/>
              <a:t>vom</a:t>
            </a:r>
            <a:r>
              <a:rPr lang="en-GB" sz="1800" i="1" dirty="0"/>
              <a:t> 7. </a:t>
            </a:r>
            <a:r>
              <a:rPr lang="en-GB" sz="1800" i="1" dirty="0" err="1"/>
              <a:t>Dezember</a:t>
            </a:r>
            <a:r>
              <a:rPr lang="en-GB" sz="1800" i="1" dirty="0"/>
              <a:t> 2000 in der am 12. </a:t>
            </a:r>
            <a:r>
              <a:rPr lang="en-GB" sz="1800" i="1" dirty="0" err="1"/>
              <a:t>Dezember</a:t>
            </a:r>
            <a:r>
              <a:rPr lang="en-GB" sz="1800" i="1" dirty="0"/>
              <a:t> 2007 in </a:t>
            </a:r>
            <a:r>
              <a:rPr lang="en-GB" sz="1800" i="1" dirty="0" err="1"/>
              <a:t>Straßburg</a:t>
            </a:r>
            <a:r>
              <a:rPr lang="en-GB" sz="1800" i="1" dirty="0"/>
              <a:t> </a:t>
            </a:r>
            <a:r>
              <a:rPr lang="en-GB" sz="1800" i="1" dirty="0" err="1"/>
              <a:t>angepassten</a:t>
            </a:r>
            <a:r>
              <a:rPr lang="en-GB" sz="1800" i="1" dirty="0"/>
              <a:t> </a:t>
            </a:r>
            <a:r>
              <a:rPr lang="en-GB" sz="1800" i="1" dirty="0" err="1"/>
              <a:t>Fassung</a:t>
            </a:r>
            <a:r>
              <a:rPr lang="en-GB" sz="1800" i="1" dirty="0"/>
              <a:t> </a:t>
            </a:r>
            <a:r>
              <a:rPr lang="en-GB" sz="1800" i="1" dirty="0" err="1"/>
              <a:t>niedergelegt</a:t>
            </a:r>
            <a:r>
              <a:rPr lang="en-GB" sz="1800" i="1" dirty="0"/>
              <a:t> </a:t>
            </a:r>
            <a:r>
              <a:rPr lang="en-GB" sz="1800" i="1" dirty="0" err="1"/>
              <a:t>sind</a:t>
            </a:r>
            <a:r>
              <a:rPr lang="en-GB" sz="1800" i="1" dirty="0"/>
              <a:t>; die Charta der </a:t>
            </a:r>
            <a:r>
              <a:rPr lang="en-GB" sz="1800" i="1" dirty="0" err="1"/>
              <a:t>Grundrechte</a:t>
            </a:r>
            <a:r>
              <a:rPr lang="en-GB" sz="1800" i="1" dirty="0"/>
              <a:t> und die </a:t>
            </a:r>
            <a:r>
              <a:rPr lang="en-GB" sz="1800" i="1" dirty="0" err="1"/>
              <a:t>Verträge</a:t>
            </a:r>
            <a:r>
              <a:rPr lang="en-GB" sz="1800" i="1" dirty="0"/>
              <a:t> </a:t>
            </a:r>
            <a:r>
              <a:rPr lang="en-GB" sz="1800" i="1" dirty="0" err="1"/>
              <a:t>sind</a:t>
            </a:r>
            <a:r>
              <a:rPr lang="en-GB" sz="1800" i="1" dirty="0"/>
              <a:t> </a:t>
            </a:r>
            <a:r>
              <a:rPr lang="en-GB" sz="1800" i="1" dirty="0" err="1"/>
              <a:t>rechtlich</a:t>
            </a:r>
            <a:r>
              <a:rPr lang="en-GB" sz="1800" i="1" dirty="0"/>
              <a:t> </a:t>
            </a:r>
            <a:r>
              <a:rPr lang="en-GB" sz="1800" i="1" dirty="0" err="1"/>
              <a:t>gleichrangig</a:t>
            </a:r>
            <a:r>
              <a:rPr lang="en-GB" sz="1800" i="1" dirty="0"/>
              <a:t>…. </a:t>
            </a:r>
          </a:p>
          <a:p>
            <a:pPr>
              <a:lnSpc>
                <a:spcPct val="80000"/>
              </a:lnSpc>
              <a:buFont typeface="Arial" charset="0"/>
              <a:buNone/>
            </a:pPr>
            <a:r>
              <a:rPr lang="en-GB" sz="1800" i="1" dirty="0"/>
              <a:t>(2) Die </a:t>
            </a:r>
            <a:r>
              <a:rPr lang="en-GB" sz="1800" b="1" i="1" dirty="0"/>
              <a:t>Union </a:t>
            </a:r>
            <a:r>
              <a:rPr lang="en-GB" sz="1800" b="1" i="1" dirty="0" err="1"/>
              <a:t>tritt</a:t>
            </a:r>
            <a:r>
              <a:rPr lang="en-GB" sz="1800" b="1" i="1" dirty="0"/>
              <a:t> der [EMRK] </a:t>
            </a:r>
            <a:r>
              <a:rPr lang="en-GB" sz="1800" b="1" i="1" dirty="0" err="1"/>
              <a:t>bei</a:t>
            </a:r>
            <a:r>
              <a:rPr lang="en-GB" sz="1800" b="1" i="1" dirty="0"/>
              <a:t>.</a:t>
            </a:r>
            <a:r>
              <a:rPr lang="en-GB" sz="1800" i="1" dirty="0"/>
              <a:t> </a:t>
            </a:r>
            <a:r>
              <a:rPr lang="en-GB" sz="1800" i="1" dirty="0" err="1"/>
              <a:t>Dieser</a:t>
            </a:r>
            <a:r>
              <a:rPr lang="en-GB" sz="1800" i="1" dirty="0"/>
              <a:t> </a:t>
            </a:r>
            <a:r>
              <a:rPr lang="en-GB" sz="1800" i="1" dirty="0" err="1"/>
              <a:t>Beitritt</a:t>
            </a:r>
            <a:r>
              <a:rPr lang="en-GB" sz="1800" i="1" dirty="0"/>
              <a:t> </a:t>
            </a:r>
            <a:r>
              <a:rPr lang="en-GB" sz="1800" i="1" dirty="0" err="1"/>
              <a:t>ändert</a:t>
            </a:r>
            <a:r>
              <a:rPr lang="en-GB" sz="1800" i="1" dirty="0"/>
              <a:t> </a:t>
            </a:r>
            <a:r>
              <a:rPr lang="en-GB" sz="1800" i="1" dirty="0" err="1"/>
              <a:t>nicht</a:t>
            </a:r>
            <a:r>
              <a:rPr lang="en-GB" sz="1800" i="1" dirty="0"/>
              <a:t> die in den </a:t>
            </a:r>
            <a:r>
              <a:rPr lang="en-GB" sz="1800" i="1" dirty="0" err="1"/>
              <a:t>Verträgen</a:t>
            </a:r>
            <a:r>
              <a:rPr lang="en-GB" sz="1800" i="1" dirty="0"/>
              <a:t> </a:t>
            </a:r>
            <a:r>
              <a:rPr lang="en-GB" sz="1800" i="1" dirty="0" err="1"/>
              <a:t>festgelegten</a:t>
            </a:r>
            <a:r>
              <a:rPr lang="en-GB" sz="1800" i="1" dirty="0"/>
              <a:t> </a:t>
            </a:r>
            <a:r>
              <a:rPr lang="en-GB" sz="1800" i="1" dirty="0" err="1"/>
              <a:t>Zuständigkeiten</a:t>
            </a:r>
            <a:r>
              <a:rPr lang="en-GB" sz="1800" i="1" dirty="0"/>
              <a:t> der Union. </a:t>
            </a:r>
          </a:p>
          <a:p>
            <a:pPr>
              <a:lnSpc>
                <a:spcPct val="80000"/>
              </a:lnSpc>
              <a:buFont typeface="Arial" charset="0"/>
              <a:buNone/>
            </a:pPr>
            <a:r>
              <a:rPr lang="en-GB" sz="1800" i="1" dirty="0"/>
              <a:t>(3) Die </a:t>
            </a:r>
            <a:r>
              <a:rPr lang="en-GB" sz="1800" i="1" dirty="0" err="1"/>
              <a:t>Grundrechte</a:t>
            </a:r>
            <a:r>
              <a:rPr lang="en-GB" sz="1800" i="1" dirty="0"/>
              <a:t>, </a:t>
            </a:r>
            <a:r>
              <a:rPr lang="en-GB" sz="1800" i="1" dirty="0" err="1"/>
              <a:t>wie</a:t>
            </a:r>
            <a:r>
              <a:rPr lang="en-GB" sz="1800" i="1" dirty="0"/>
              <a:t> </a:t>
            </a:r>
            <a:r>
              <a:rPr lang="en-GB" sz="1800" i="1" dirty="0" err="1"/>
              <a:t>sie</a:t>
            </a:r>
            <a:r>
              <a:rPr lang="en-GB" sz="1800" i="1" dirty="0"/>
              <a:t> in der [EMRK] </a:t>
            </a:r>
            <a:r>
              <a:rPr lang="en-GB" sz="1800" i="1" dirty="0" err="1"/>
              <a:t>gewährleistet</a:t>
            </a:r>
            <a:r>
              <a:rPr lang="en-GB" sz="1800" i="1" dirty="0"/>
              <a:t> </a:t>
            </a:r>
            <a:r>
              <a:rPr lang="en-GB" sz="1800" i="1" dirty="0" err="1"/>
              <a:t>sind</a:t>
            </a:r>
            <a:r>
              <a:rPr lang="en-GB" sz="1800" i="1" dirty="0"/>
              <a:t> und </a:t>
            </a:r>
            <a:r>
              <a:rPr lang="en-GB" sz="1800" i="1" dirty="0" err="1"/>
              <a:t>wie</a:t>
            </a:r>
            <a:r>
              <a:rPr lang="en-GB" sz="1800" i="1" dirty="0"/>
              <a:t> </a:t>
            </a:r>
            <a:r>
              <a:rPr lang="en-GB" sz="1800" i="1" dirty="0" err="1"/>
              <a:t>sie</a:t>
            </a:r>
            <a:r>
              <a:rPr lang="en-GB" sz="1800" i="1" dirty="0"/>
              <a:t> </a:t>
            </a:r>
            <a:r>
              <a:rPr lang="en-GB" sz="1800" i="1" dirty="0" err="1"/>
              <a:t>sich</a:t>
            </a:r>
            <a:r>
              <a:rPr lang="en-GB" sz="1800" i="1" dirty="0"/>
              <a:t> </a:t>
            </a:r>
            <a:r>
              <a:rPr lang="en-GB" sz="1800" i="1" dirty="0" err="1"/>
              <a:t>aus</a:t>
            </a:r>
            <a:r>
              <a:rPr lang="en-GB" sz="1800" i="1" dirty="0"/>
              <a:t> den </a:t>
            </a:r>
            <a:r>
              <a:rPr lang="en-GB" sz="1800" b="1" i="1" dirty="0" err="1"/>
              <a:t>gemeinsamen</a:t>
            </a:r>
            <a:r>
              <a:rPr lang="en-GB" sz="1800" b="1" i="1" dirty="0"/>
              <a:t> </a:t>
            </a:r>
            <a:r>
              <a:rPr lang="en-GB" sz="1800" b="1" i="1" dirty="0" err="1"/>
              <a:t>Verfassungsüberlieferungen</a:t>
            </a:r>
            <a:r>
              <a:rPr lang="en-GB" sz="1800" b="1" i="1" dirty="0"/>
              <a:t> der </a:t>
            </a:r>
            <a:r>
              <a:rPr lang="en-GB" sz="1800" b="1" i="1" dirty="0" err="1"/>
              <a:t>Mitgliedstaaten</a:t>
            </a:r>
            <a:r>
              <a:rPr lang="en-GB" sz="1800" i="1" dirty="0"/>
              <a:t> </a:t>
            </a:r>
            <a:r>
              <a:rPr lang="en-GB" sz="1800" i="1" dirty="0" err="1"/>
              <a:t>ergeben</a:t>
            </a:r>
            <a:r>
              <a:rPr lang="en-GB" sz="1800" i="1" dirty="0"/>
              <a:t>, </a:t>
            </a:r>
            <a:r>
              <a:rPr lang="en-GB" sz="1800" i="1" dirty="0" err="1"/>
              <a:t>sind</a:t>
            </a:r>
            <a:r>
              <a:rPr lang="en-GB" sz="1800" i="1" dirty="0"/>
              <a:t> </a:t>
            </a:r>
            <a:r>
              <a:rPr lang="en-GB" sz="1800" i="1" dirty="0" err="1"/>
              <a:t>als</a:t>
            </a:r>
            <a:r>
              <a:rPr lang="en-GB" sz="1800" i="1" dirty="0"/>
              <a:t> </a:t>
            </a:r>
            <a:r>
              <a:rPr lang="en-GB" sz="1800" b="1" i="1" dirty="0" err="1"/>
              <a:t>allgemeine</a:t>
            </a:r>
            <a:r>
              <a:rPr lang="en-GB" sz="1800" b="1" i="1" dirty="0"/>
              <a:t> </a:t>
            </a:r>
            <a:r>
              <a:rPr lang="en-GB" sz="1800" b="1" i="1" dirty="0" err="1"/>
              <a:t>Grundsätze</a:t>
            </a:r>
            <a:r>
              <a:rPr lang="en-GB" sz="1800" i="1" dirty="0"/>
              <a:t> </a:t>
            </a:r>
            <a:r>
              <a:rPr lang="en-GB" sz="1800" i="1" dirty="0" err="1"/>
              <a:t>Teil</a:t>
            </a:r>
            <a:r>
              <a:rPr lang="en-GB" sz="1800" i="1" dirty="0"/>
              <a:t> des </a:t>
            </a:r>
            <a:r>
              <a:rPr lang="en-GB" sz="1800" i="1" dirty="0" err="1"/>
              <a:t>Unionsrechts</a:t>
            </a:r>
            <a:r>
              <a:rPr lang="en-GB" sz="1800" i="1" dirty="0"/>
              <a:t>.”</a:t>
            </a:r>
          </a:p>
          <a:p>
            <a:pPr lvl="3">
              <a:lnSpc>
                <a:spcPct val="80000"/>
              </a:lnSpc>
              <a:buFont typeface="Arial" charset="0"/>
              <a:buNone/>
            </a:pPr>
            <a:endParaRPr lang="en-GB" dirty="0"/>
          </a:p>
          <a:p>
            <a:pPr lvl="3">
              <a:lnSpc>
                <a:spcPct val="80000"/>
              </a:lnSpc>
              <a:buFont typeface="Arial" charset="0"/>
              <a:buNone/>
            </a:pPr>
            <a:endParaRPr lang="en-GB" dirty="0"/>
          </a:p>
          <a:p>
            <a:pPr lvl="3">
              <a:lnSpc>
                <a:spcPct val="80000"/>
              </a:lnSpc>
              <a:buFont typeface="Arial" charset="0"/>
              <a:buNone/>
            </a:pPr>
            <a:endParaRPr lang="en-GB" dirty="0"/>
          </a:p>
          <a:p>
            <a:pPr lvl="3">
              <a:lnSpc>
                <a:spcPct val="80000"/>
              </a:lnSpc>
              <a:spcBef>
                <a:spcPts val="225"/>
              </a:spcBef>
              <a:spcAft>
                <a:spcPts val="225"/>
              </a:spcAft>
              <a:buNone/>
            </a:pPr>
            <a:endParaRPr lang="en-GB" b="1" dirty="0"/>
          </a:p>
        </p:txBody>
      </p:sp>
    </p:spTree>
    <p:extLst>
      <p:ext uri="{BB962C8B-B14F-4D97-AF65-F5344CB8AC3E}">
        <p14:creationId xmlns:p14="http://schemas.microsoft.com/office/powerpoint/2010/main" val="2770831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Die zwei „Europas“</a:t>
            </a:r>
          </a:p>
        </p:txBody>
      </p:sp>
      <p:pic>
        <p:nvPicPr>
          <p:cNvPr id="1026" name="Picture 2" descr="C:\Users\gabor\AppData\Local\Microsoft\Windows\Temporary Internet Files\Content.IE5\WQOMPLKG\MP900362670[1].jpg"/>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7326306" y="-12231"/>
            <a:ext cx="674694" cy="4464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gabor\AppData\Local\Microsoft\Windows\Temporary Internet Files\Content.IE5\WQOMPLKG\MP90036267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1" y="0"/>
            <a:ext cx="621929" cy="4115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Inhaltsplatzhalter 3"/>
          <p:cNvGraphicFramePr>
            <a:graphicFrameLocks/>
          </p:cNvGraphicFramePr>
          <p:nvPr/>
        </p:nvGraphicFramePr>
        <p:xfrm>
          <a:off x="1453964" y="1761660"/>
          <a:ext cx="6115050" cy="3253740"/>
        </p:xfrm>
        <a:graphic>
          <a:graphicData uri="http://schemas.openxmlformats.org/drawingml/2006/table">
            <a:tbl>
              <a:tblPr firstRow="1" bandRow="1">
                <a:tableStyleId>{5C22544A-7EE6-4342-B048-85BDC9FD1C3A}</a:tableStyleId>
              </a:tblPr>
              <a:tblGrid>
                <a:gridCol w="1605868">
                  <a:extLst>
                    <a:ext uri="{9D8B030D-6E8A-4147-A177-3AD203B41FA5}">
                      <a16:colId xmlns:a16="http://schemas.microsoft.com/office/drawing/2014/main" val="20000"/>
                    </a:ext>
                  </a:extLst>
                </a:gridCol>
                <a:gridCol w="2470832">
                  <a:extLst>
                    <a:ext uri="{9D8B030D-6E8A-4147-A177-3AD203B41FA5}">
                      <a16:colId xmlns:a16="http://schemas.microsoft.com/office/drawing/2014/main" val="20001"/>
                    </a:ext>
                  </a:extLst>
                </a:gridCol>
                <a:gridCol w="2038350">
                  <a:extLst>
                    <a:ext uri="{9D8B030D-6E8A-4147-A177-3AD203B41FA5}">
                      <a16:colId xmlns:a16="http://schemas.microsoft.com/office/drawing/2014/main" val="20002"/>
                    </a:ext>
                  </a:extLst>
                </a:gridCol>
              </a:tblGrid>
              <a:tr h="278130">
                <a:tc>
                  <a:txBody>
                    <a:bodyPr/>
                    <a:lstStyle/>
                    <a:p>
                      <a:endParaRPr lang="de-AT" sz="1400" b="1" dirty="0"/>
                    </a:p>
                  </a:txBody>
                  <a:tcPr marL="68580" marR="68580" marT="34290" marB="34290"/>
                </a:tc>
                <a:tc>
                  <a:txBody>
                    <a:bodyPr/>
                    <a:lstStyle/>
                    <a:p>
                      <a:r>
                        <a:rPr lang="de-AT" sz="1400" dirty="0">
                          <a:hlinkClick r:id="rId4"/>
                        </a:rPr>
                        <a:t>Europäische</a:t>
                      </a:r>
                      <a:r>
                        <a:rPr lang="de-AT" sz="1400" baseline="0" dirty="0">
                          <a:hlinkClick r:id="rId4"/>
                        </a:rPr>
                        <a:t> Union</a:t>
                      </a:r>
                      <a:endParaRPr lang="de-AT" sz="1400" dirty="0"/>
                    </a:p>
                  </a:txBody>
                  <a:tcPr marL="68580" marR="68580" marT="34290" marB="34290"/>
                </a:tc>
                <a:tc>
                  <a:txBody>
                    <a:bodyPr/>
                    <a:lstStyle/>
                    <a:p>
                      <a:r>
                        <a:rPr lang="de-AT" sz="1400" dirty="0"/>
                        <a:t>Europarat</a:t>
                      </a:r>
                    </a:p>
                  </a:txBody>
                  <a:tcPr marL="68580" marR="68580" marT="34290" marB="34290"/>
                </a:tc>
                <a:extLst>
                  <a:ext uri="{0D108BD9-81ED-4DB2-BD59-A6C34878D82A}">
                    <a16:rowId xmlns:a16="http://schemas.microsoft.com/office/drawing/2014/main" val="10000"/>
                  </a:ext>
                </a:extLst>
              </a:tr>
              <a:tr h="480060">
                <a:tc>
                  <a:txBody>
                    <a:bodyPr/>
                    <a:lstStyle/>
                    <a:p>
                      <a:r>
                        <a:rPr lang="de-AT" sz="1400" b="1" dirty="0"/>
                        <a:t>Gegründet</a:t>
                      </a:r>
                    </a:p>
                  </a:txBody>
                  <a:tcPr marL="68580" marR="68580" marT="34290" marB="34290"/>
                </a:tc>
                <a:tc>
                  <a:txBody>
                    <a:bodyPr/>
                    <a:lstStyle/>
                    <a:p>
                      <a:r>
                        <a:rPr lang="de-AT" sz="1400" dirty="0"/>
                        <a:t>1952/1957/1987/1992/1999/2003/2009</a:t>
                      </a:r>
                    </a:p>
                  </a:txBody>
                  <a:tcPr marL="68580" marR="68580" marT="34290" marB="34290"/>
                </a:tc>
                <a:tc>
                  <a:txBody>
                    <a:bodyPr/>
                    <a:lstStyle/>
                    <a:p>
                      <a:r>
                        <a:rPr lang="de-AT" sz="1400" dirty="0"/>
                        <a:t>1949</a:t>
                      </a:r>
                    </a:p>
                  </a:txBody>
                  <a:tcPr marL="68580" marR="68580" marT="34290" marB="34290"/>
                </a:tc>
                <a:extLst>
                  <a:ext uri="{0D108BD9-81ED-4DB2-BD59-A6C34878D82A}">
                    <a16:rowId xmlns:a16="http://schemas.microsoft.com/office/drawing/2014/main" val="10001"/>
                  </a:ext>
                </a:extLst>
              </a:tr>
              <a:tr h="278130">
                <a:tc>
                  <a:txBody>
                    <a:bodyPr/>
                    <a:lstStyle/>
                    <a:p>
                      <a:r>
                        <a:rPr lang="de-AT" sz="1400" b="1" dirty="0"/>
                        <a:t>Mitgliedstaaten</a:t>
                      </a:r>
                    </a:p>
                  </a:txBody>
                  <a:tcPr marL="68580" marR="68580" marT="34290" marB="34290"/>
                </a:tc>
                <a:tc>
                  <a:txBody>
                    <a:bodyPr/>
                    <a:lstStyle/>
                    <a:p>
                      <a:r>
                        <a:rPr lang="de-AT" sz="1400" dirty="0"/>
                        <a:t>27</a:t>
                      </a:r>
                    </a:p>
                  </a:txBody>
                  <a:tcPr marL="68580" marR="68580" marT="34290" marB="34290"/>
                </a:tc>
                <a:tc>
                  <a:txBody>
                    <a:bodyPr/>
                    <a:lstStyle/>
                    <a:p>
                      <a:r>
                        <a:rPr lang="de-AT" sz="1400" dirty="0"/>
                        <a:t>47</a:t>
                      </a:r>
                    </a:p>
                  </a:txBody>
                  <a:tcPr marL="68580" marR="68580" marT="34290" marB="34290"/>
                </a:tc>
                <a:extLst>
                  <a:ext uri="{0D108BD9-81ED-4DB2-BD59-A6C34878D82A}">
                    <a16:rowId xmlns:a16="http://schemas.microsoft.com/office/drawing/2014/main" val="10002"/>
                  </a:ext>
                </a:extLst>
              </a:tr>
              <a:tr h="278130">
                <a:tc>
                  <a:txBody>
                    <a:bodyPr/>
                    <a:lstStyle/>
                    <a:p>
                      <a:r>
                        <a:rPr lang="de-AT" sz="1400" b="1" dirty="0"/>
                        <a:t>A</a:t>
                      </a:r>
                      <a:r>
                        <a:rPr lang="de-AT" sz="1400" b="1" baseline="0" dirty="0"/>
                        <a:t> </a:t>
                      </a:r>
                      <a:r>
                        <a:rPr lang="de-AT" sz="1400" b="1" dirty="0"/>
                        <a:t>Mitglied seit</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dirty="0"/>
                        <a:t>1995 (18 Jahre)</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dirty="0"/>
                        <a:t>1956 (57 Jahre)</a:t>
                      </a:r>
                    </a:p>
                  </a:txBody>
                  <a:tcPr marL="68580" marR="68580" marT="34290" marB="34290"/>
                </a:tc>
                <a:extLst>
                  <a:ext uri="{0D108BD9-81ED-4DB2-BD59-A6C34878D82A}">
                    <a16:rowId xmlns:a16="http://schemas.microsoft.com/office/drawing/2014/main" val="10003"/>
                  </a:ext>
                </a:extLst>
              </a:tr>
              <a:tr h="278130">
                <a:tc>
                  <a:txBody>
                    <a:bodyPr/>
                    <a:lstStyle/>
                    <a:p>
                      <a:r>
                        <a:rPr lang="de-AT" sz="1400" b="1" dirty="0"/>
                        <a:t>Natur</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dirty="0"/>
                        <a:t>Supra-national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a:t>Inter-national</a:t>
                      </a:r>
                      <a:endParaRPr lang="de-AT" sz="1400" dirty="0"/>
                    </a:p>
                  </a:txBody>
                  <a:tcPr marL="68580" marR="68580" marT="34290" marB="34290"/>
                </a:tc>
                <a:extLst>
                  <a:ext uri="{0D108BD9-81ED-4DB2-BD59-A6C34878D82A}">
                    <a16:rowId xmlns:a16="http://schemas.microsoft.com/office/drawing/2014/main" val="10004"/>
                  </a:ext>
                </a:extLst>
              </a:tr>
              <a:tr h="480060">
                <a:tc>
                  <a:txBody>
                    <a:bodyPr/>
                    <a:lstStyle/>
                    <a:p>
                      <a:r>
                        <a:rPr lang="de-AT" sz="1400" b="1" dirty="0"/>
                        <a:t>Schwerpunkt</a:t>
                      </a:r>
                    </a:p>
                  </a:txBody>
                  <a:tcPr marL="68580" marR="68580" marT="34290" marB="34290"/>
                </a:tc>
                <a:tc>
                  <a:txBody>
                    <a:bodyPr/>
                    <a:lstStyle/>
                    <a:p>
                      <a:r>
                        <a:rPr lang="de-AT" sz="1400" dirty="0"/>
                        <a:t>Binnenmarkt, flankierende</a:t>
                      </a:r>
                      <a:r>
                        <a:rPr lang="de-AT" sz="1400" baseline="0" dirty="0"/>
                        <a:t> Politiken, vermehrt  auch ZBJI</a:t>
                      </a:r>
                      <a:endParaRPr lang="de-AT" sz="1400" dirty="0"/>
                    </a:p>
                  </a:txBody>
                  <a:tcPr marL="68580" marR="68580" marT="34290" marB="34290"/>
                </a:tc>
                <a:tc>
                  <a:txBody>
                    <a:bodyPr/>
                    <a:lstStyle/>
                    <a:p>
                      <a:r>
                        <a:rPr lang="de-AT" sz="1400" dirty="0"/>
                        <a:t>Menschenrechtsschutz</a:t>
                      </a:r>
                    </a:p>
                  </a:txBody>
                  <a:tcPr marL="68580" marR="68580" marT="34290" marB="34290"/>
                </a:tc>
                <a:extLst>
                  <a:ext uri="{0D108BD9-81ED-4DB2-BD59-A6C34878D82A}">
                    <a16:rowId xmlns:a16="http://schemas.microsoft.com/office/drawing/2014/main" val="10005"/>
                  </a:ext>
                </a:extLst>
              </a:tr>
              <a:tr h="891540">
                <a:tc>
                  <a:txBody>
                    <a:bodyPr/>
                    <a:lstStyle/>
                    <a:p>
                      <a:r>
                        <a:rPr lang="de-AT" sz="1400" b="1" dirty="0"/>
                        <a:t>Gerichte</a:t>
                      </a:r>
                    </a:p>
                  </a:txBody>
                  <a:tcPr marL="68580" marR="68580" marT="34290" marB="34290"/>
                </a:tc>
                <a:tc>
                  <a:txBody>
                    <a:bodyPr/>
                    <a:lstStyle/>
                    <a:p>
                      <a:r>
                        <a:rPr lang="de-AT" sz="1400" b="1" dirty="0" err="1"/>
                        <a:t>EuGH</a:t>
                      </a:r>
                      <a:endParaRPr lang="de-AT" sz="1400" b="1" dirty="0"/>
                    </a:p>
                    <a:p>
                      <a:r>
                        <a:rPr lang="de-AT" sz="1400" dirty="0"/>
                        <a:t>Gerichtshof (von Anbeginn)</a:t>
                      </a:r>
                    </a:p>
                    <a:p>
                      <a:r>
                        <a:rPr lang="de-AT" sz="1400" dirty="0"/>
                        <a:t>Gericht</a:t>
                      </a:r>
                    </a:p>
                    <a:p>
                      <a:r>
                        <a:rPr lang="de-AT" sz="1400" dirty="0"/>
                        <a:t>Gericht für den öffentliche Dienst</a:t>
                      </a:r>
                    </a:p>
                  </a:txBody>
                  <a:tcPr marL="68580" marR="68580" marT="34290" marB="34290"/>
                </a:tc>
                <a:tc>
                  <a:txBody>
                    <a:bodyPr/>
                    <a:lstStyle/>
                    <a:p>
                      <a:r>
                        <a:rPr lang="de-AT" sz="1400" b="1" dirty="0"/>
                        <a:t>EGMR</a:t>
                      </a:r>
                    </a:p>
                    <a:p>
                      <a:r>
                        <a:rPr lang="de-AT" sz="1400" dirty="0"/>
                        <a:t>Europäischer</a:t>
                      </a:r>
                      <a:r>
                        <a:rPr lang="de-AT" sz="1400" baseline="0" dirty="0"/>
                        <a:t> Gerichtshof für Menschenrechte (seit 1998)</a:t>
                      </a:r>
                      <a:endParaRPr lang="de-AT" sz="1400" dirty="0"/>
                    </a:p>
                  </a:txBody>
                  <a:tcPr marL="68580" marR="68580" marT="34290" marB="3429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90404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Der Schutz der Menschenrechte als gemeinsame Schnittmenge</a:t>
            </a:r>
          </a:p>
        </p:txBody>
      </p:sp>
      <p:graphicFrame>
        <p:nvGraphicFramePr>
          <p:cNvPr id="7" name="Inhaltsplatzhalter 6"/>
          <p:cNvGraphicFramePr>
            <a:graphicFrameLocks noGrp="1"/>
          </p:cNvGraphicFramePr>
          <p:nvPr>
            <p:ph sz="quarter" idx="1"/>
          </p:nvPr>
        </p:nvGraphicFramePr>
        <p:xfrm>
          <a:off x="1439652" y="1221600"/>
          <a:ext cx="6115050" cy="3371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9" name="Gerade Verbindung mit Pfeil 8"/>
          <p:cNvCxnSpPr/>
          <p:nvPr/>
        </p:nvCxnSpPr>
        <p:spPr>
          <a:xfrm flipV="1">
            <a:off x="4842030" y="2410369"/>
            <a:ext cx="1134126" cy="3774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5976156" y="2139702"/>
            <a:ext cx="1890210" cy="715581"/>
          </a:xfrm>
          <a:prstGeom prst="rect">
            <a:avLst/>
          </a:prstGeom>
          <a:noFill/>
        </p:spPr>
        <p:txBody>
          <a:bodyPr wrap="square" rtlCol="0">
            <a:spAutoFit/>
          </a:bodyPr>
          <a:lstStyle/>
          <a:p>
            <a:pPr marL="214313" indent="-214313">
              <a:buFont typeface="Arial" pitchFamily="34" charset="0"/>
              <a:buChar char="•"/>
            </a:pPr>
            <a:r>
              <a:rPr lang="de-AT" sz="1350" b="1" dirty="0"/>
              <a:t>Europäische Menschenrechtskonvention (EMRK)</a:t>
            </a:r>
          </a:p>
        </p:txBody>
      </p:sp>
      <p:cxnSp>
        <p:nvCxnSpPr>
          <p:cNvPr id="11" name="Gerade Verbindung mit Pfeil 10"/>
          <p:cNvCxnSpPr/>
          <p:nvPr/>
        </p:nvCxnSpPr>
        <p:spPr>
          <a:xfrm flipH="1" flipV="1">
            <a:off x="2951820" y="2193708"/>
            <a:ext cx="1188132" cy="594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feld 15"/>
          <p:cNvSpPr txBox="1"/>
          <p:nvPr/>
        </p:nvSpPr>
        <p:spPr>
          <a:xfrm>
            <a:off x="1439652" y="1977684"/>
            <a:ext cx="1728192" cy="1131079"/>
          </a:xfrm>
          <a:prstGeom prst="rect">
            <a:avLst/>
          </a:prstGeom>
          <a:noFill/>
        </p:spPr>
        <p:txBody>
          <a:bodyPr wrap="square" rtlCol="0">
            <a:spAutoFit/>
          </a:bodyPr>
          <a:lstStyle/>
          <a:p>
            <a:pPr marL="214313" indent="-214313">
              <a:buFont typeface="Arial" pitchFamily="34" charset="0"/>
              <a:buChar char="•"/>
            </a:pPr>
            <a:r>
              <a:rPr lang="de-AT" sz="1350" b="1" dirty="0"/>
              <a:t>Allgemeine Rechtsgrundsätze</a:t>
            </a:r>
          </a:p>
          <a:p>
            <a:pPr marL="214313" indent="-214313">
              <a:buFont typeface="Arial" pitchFamily="34" charset="0"/>
              <a:buChar char="•"/>
            </a:pPr>
            <a:r>
              <a:rPr lang="de-AT" sz="1350" b="1" dirty="0"/>
              <a:t>EMRK</a:t>
            </a:r>
          </a:p>
          <a:p>
            <a:pPr marL="214313" indent="-214313">
              <a:buFont typeface="Arial" pitchFamily="34" charset="0"/>
              <a:buChar char="•"/>
            </a:pPr>
            <a:r>
              <a:rPr lang="de-AT" sz="1350" b="1" dirty="0"/>
              <a:t>Charta der Grundrechte</a:t>
            </a:r>
          </a:p>
        </p:txBody>
      </p:sp>
    </p:spTree>
    <p:extLst>
      <p:ext uri="{BB962C8B-B14F-4D97-AF65-F5344CB8AC3E}">
        <p14:creationId xmlns:p14="http://schemas.microsoft.com/office/powerpoint/2010/main" val="2212617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91440" tIns="45720" rIns="91440" bIns="45720" rtlCol="0" anchor="t" anchorCtr="0">
            <a:normAutofit fontScale="90000"/>
          </a:bodyPr>
          <a:lstStyle/>
          <a:p>
            <a:r>
              <a:rPr lang="de-AT" dirty="0"/>
              <a:t>EUGRC </a:t>
            </a:r>
            <a:r>
              <a:rPr lang="de-AT" dirty="0" err="1"/>
              <a:t>vs</a:t>
            </a:r>
            <a:r>
              <a:rPr lang="de-AT" dirty="0"/>
              <a:t> EMRK</a:t>
            </a:r>
          </a:p>
        </p:txBody>
      </p:sp>
      <p:graphicFrame>
        <p:nvGraphicFramePr>
          <p:cNvPr id="4" name="Inhaltsplatzhalter 3"/>
          <p:cNvGraphicFramePr>
            <a:graphicFrameLocks noGrp="1"/>
          </p:cNvGraphicFramePr>
          <p:nvPr>
            <p:ph sz="quarter" idx="1"/>
            <p:extLst>
              <p:ext uri="{D42A27DB-BD31-4B8C-83A1-F6EECF244321}">
                <p14:modId xmlns:p14="http://schemas.microsoft.com/office/powerpoint/2010/main" val="8100690"/>
              </p:ext>
            </p:extLst>
          </p:nvPr>
        </p:nvGraphicFramePr>
        <p:xfrm>
          <a:off x="1655676" y="1707654"/>
          <a:ext cx="6115050" cy="3467100"/>
        </p:xfrm>
        <a:graphic>
          <a:graphicData uri="http://schemas.openxmlformats.org/drawingml/2006/table">
            <a:tbl>
              <a:tblPr firstRow="1" bandRow="1">
                <a:tableStyleId>{5C22544A-7EE6-4342-B048-85BDC9FD1C3A}</a:tableStyleId>
              </a:tblPr>
              <a:tblGrid>
                <a:gridCol w="2038350">
                  <a:extLst>
                    <a:ext uri="{9D8B030D-6E8A-4147-A177-3AD203B41FA5}">
                      <a16:colId xmlns:a16="http://schemas.microsoft.com/office/drawing/2014/main" val="20000"/>
                    </a:ext>
                  </a:extLst>
                </a:gridCol>
                <a:gridCol w="2038350">
                  <a:extLst>
                    <a:ext uri="{9D8B030D-6E8A-4147-A177-3AD203B41FA5}">
                      <a16:colId xmlns:a16="http://schemas.microsoft.com/office/drawing/2014/main" val="20001"/>
                    </a:ext>
                  </a:extLst>
                </a:gridCol>
                <a:gridCol w="2038350">
                  <a:extLst>
                    <a:ext uri="{9D8B030D-6E8A-4147-A177-3AD203B41FA5}">
                      <a16:colId xmlns:a16="http://schemas.microsoft.com/office/drawing/2014/main" val="20002"/>
                    </a:ext>
                  </a:extLst>
                </a:gridCol>
              </a:tblGrid>
              <a:tr h="278130">
                <a:tc>
                  <a:txBody>
                    <a:bodyPr/>
                    <a:lstStyle/>
                    <a:p>
                      <a:endParaRPr lang="de-AT" sz="1400" b="1" dirty="0"/>
                    </a:p>
                  </a:txBody>
                  <a:tcPr marL="68580" marR="68580" marT="34290" marB="34290"/>
                </a:tc>
                <a:tc>
                  <a:txBody>
                    <a:bodyPr/>
                    <a:lstStyle/>
                    <a:p>
                      <a:r>
                        <a:rPr lang="de-AT" sz="1400" dirty="0"/>
                        <a:t>GRC</a:t>
                      </a:r>
                    </a:p>
                  </a:txBody>
                  <a:tcPr marL="68580" marR="68580" marT="34290" marB="34290"/>
                </a:tc>
                <a:tc>
                  <a:txBody>
                    <a:bodyPr/>
                    <a:lstStyle/>
                    <a:p>
                      <a:r>
                        <a:rPr lang="de-AT" sz="1400" dirty="0"/>
                        <a:t>EMRK</a:t>
                      </a:r>
                    </a:p>
                  </a:txBody>
                  <a:tcPr marL="68580" marR="68580" marT="34290" marB="34290"/>
                </a:tc>
                <a:extLst>
                  <a:ext uri="{0D108BD9-81ED-4DB2-BD59-A6C34878D82A}">
                    <a16:rowId xmlns:a16="http://schemas.microsoft.com/office/drawing/2014/main" val="10000"/>
                  </a:ext>
                </a:extLst>
              </a:tr>
              <a:tr h="480060">
                <a:tc>
                  <a:txBody>
                    <a:bodyPr/>
                    <a:lstStyle/>
                    <a:p>
                      <a:r>
                        <a:rPr lang="de-AT" sz="1400" b="1" dirty="0"/>
                        <a:t>In Kraft</a:t>
                      </a:r>
                      <a:r>
                        <a:rPr lang="de-AT" sz="1400" b="1" baseline="0" dirty="0"/>
                        <a:t> seit</a:t>
                      </a:r>
                      <a:endParaRPr lang="de-AT" sz="1400" b="1" dirty="0"/>
                    </a:p>
                  </a:txBody>
                  <a:tcPr marL="68580" marR="68580" marT="34290" marB="34290"/>
                </a:tc>
                <a:tc>
                  <a:txBody>
                    <a:bodyPr/>
                    <a:lstStyle/>
                    <a:p>
                      <a:r>
                        <a:rPr lang="de-AT" sz="1400" dirty="0"/>
                        <a:t>1.12.2009</a:t>
                      </a:r>
                    </a:p>
                    <a:p>
                      <a:r>
                        <a:rPr lang="de-AT" sz="1400" dirty="0"/>
                        <a:t>Moderne Konsolidierung</a:t>
                      </a:r>
                    </a:p>
                  </a:txBody>
                  <a:tcPr marL="68580" marR="68580" marT="34290" marB="34290"/>
                </a:tc>
                <a:tc>
                  <a:txBody>
                    <a:bodyPr/>
                    <a:lstStyle/>
                    <a:p>
                      <a:r>
                        <a:rPr lang="de-AT" sz="1400" dirty="0"/>
                        <a:t>3.9.1953</a:t>
                      </a:r>
                    </a:p>
                    <a:p>
                      <a:r>
                        <a:rPr lang="de-AT" sz="1400" dirty="0"/>
                        <a:t>lange </a:t>
                      </a:r>
                      <a:r>
                        <a:rPr lang="de-AT" sz="1400" dirty="0">
                          <a:hlinkClick r:id="rId3"/>
                        </a:rPr>
                        <a:t>Geschichte</a:t>
                      </a:r>
                      <a:endParaRPr lang="de-AT" sz="1400" dirty="0"/>
                    </a:p>
                  </a:txBody>
                  <a:tcPr marL="68580" marR="68580" marT="34290" marB="34290"/>
                </a:tc>
                <a:extLst>
                  <a:ext uri="{0D108BD9-81ED-4DB2-BD59-A6C34878D82A}">
                    <a16:rowId xmlns:a16="http://schemas.microsoft.com/office/drawing/2014/main" val="10001"/>
                  </a:ext>
                </a:extLst>
              </a:tr>
              <a:tr h="685800">
                <a:tc>
                  <a:txBody>
                    <a:bodyPr/>
                    <a:lstStyle/>
                    <a:p>
                      <a:r>
                        <a:rPr lang="de-AT" sz="1400" b="1" dirty="0"/>
                        <a:t>Bindend</a:t>
                      </a:r>
                      <a:r>
                        <a:rPr lang="de-AT" sz="1400" b="1" baseline="0" dirty="0"/>
                        <a:t> für</a:t>
                      </a:r>
                      <a:endParaRPr lang="de-AT" sz="1400" b="1" dirty="0"/>
                    </a:p>
                  </a:txBody>
                  <a:tcPr marL="68580" marR="68580" marT="34290" marB="34290"/>
                </a:tc>
                <a:tc>
                  <a:txBody>
                    <a:bodyPr/>
                    <a:lstStyle/>
                    <a:p>
                      <a:r>
                        <a:rPr lang="de-AT" sz="1400" dirty="0"/>
                        <a:t>Alle Mitgliedstaaten  der EU</a:t>
                      </a:r>
                      <a:r>
                        <a:rPr lang="de-AT" sz="1400" baseline="0" dirty="0"/>
                        <a:t>; </a:t>
                      </a:r>
                      <a:r>
                        <a:rPr lang="de-AT" sz="1400" dirty="0"/>
                        <a:t>Sonderstatus für UK, PL (und CZ)</a:t>
                      </a:r>
                    </a:p>
                  </a:txBody>
                  <a:tcPr marL="68580" marR="68580" marT="34290" marB="34290"/>
                </a:tc>
                <a:tc>
                  <a:txBody>
                    <a:bodyPr/>
                    <a:lstStyle/>
                    <a:p>
                      <a:r>
                        <a:rPr lang="de-AT" sz="1400" dirty="0"/>
                        <a:t>Alle Mitgliedstaaten des </a:t>
                      </a:r>
                      <a:r>
                        <a:rPr lang="de-AT" sz="1400" dirty="0" err="1"/>
                        <a:t>EuR</a:t>
                      </a:r>
                      <a:r>
                        <a:rPr lang="de-AT" sz="1400" dirty="0"/>
                        <a:t> (und somit auch der EU)</a:t>
                      </a:r>
                    </a:p>
                  </a:txBody>
                  <a:tcPr marL="68580" marR="68580" marT="34290" marB="34290"/>
                </a:tc>
                <a:extLst>
                  <a:ext uri="{0D108BD9-81ED-4DB2-BD59-A6C34878D82A}">
                    <a16:rowId xmlns:a16="http://schemas.microsoft.com/office/drawing/2014/main" val="10002"/>
                  </a:ext>
                </a:extLst>
              </a:tr>
              <a:tr h="278130">
                <a:tc>
                  <a:txBody>
                    <a:bodyPr/>
                    <a:lstStyle/>
                    <a:p>
                      <a:r>
                        <a:rPr lang="de-AT" sz="1400" b="1" dirty="0"/>
                        <a:t>Zusatzprotokolle</a:t>
                      </a:r>
                    </a:p>
                  </a:txBody>
                  <a:tcPr marL="68580" marR="68580" marT="34290" marB="34290"/>
                </a:tc>
                <a:tc>
                  <a:txBody>
                    <a:bodyPr/>
                    <a:lstStyle/>
                    <a:p>
                      <a:r>
                        <a:rPr lang="de-AT" sz="1400" dirty="0"/>
                        <a:t>keine</a:t>
                      </a:r>
                    </a:p>
                  </a:txBody>
                  <a:tcPr marL="68580" marR="68580" marT="34290" marB="34290"/>
                </a:tc>
                <a:tc>
                  <a:txBody>
                    <a:bodyPr/>
                    <a:lstStyle/>
                    <a:p>
                      <a:r>
                        <a:rPr lang="de-AT" sz="1400" dirty="0"/>
                        <a:t>18 (davon 8 in Kraft)</a:t>
                      </a:r>
                    </a:p>
                  </a:txBody>
                  <a:tcPr marL="68580" marR="68580" marT="34290" marB="34290"/>
                </a:tc>
                <a:extLst>
                  <a:ext uri="{0D108BD9-81ED-4DB2-BD59-A6C34878D82A}">
                    <a16:rowId xmlns:a16="http://schemas.microsoft.com/office/drawing/2014/main" val="10003"/>
                  </a:ext>
                </a:extLst>
              </a:tr>
              <a:tr h="480060">
                <a:tc>
                  <a:txBody>
                    <a:bodyPr/>
                    <a:lstStyle/>
                    <a:p>
                      <a:r>
                        <a:rPr lang="de-AT" sz="1400" b="1" dirty="0"/>
                        <a:t>Auslegungshilfe</a:t>
                      </a:r>
                    </a:p>
                  </a:txBody>
                  <a:tcPr marL="68580" marR="68580" marT="34290" marB="34290"/>
                </a:tc>
                <a:tc>
                  <a:txBody>
                    <a:bodyPr/>
                    <a:lstStyle/>
                    <a:p>
                      <a:r>
                        <a:rPr lang="de-AT" sz="1400" dirty="0"/>
                        <a:t>Erläuterungen des Konvents</a:t>
                      </a:r>
                    </a:p>
                  </a:txBody>
                  <a:tcPr marL="68580" marR="68580" marT="34290" marB="34290"/>
                </a:tc>
                <a:tc>
                  <a:txBody>
                    <a:bodyPr/>
                    <a:lstStyle/>
                    <a:p>
                      <a:r>
                        <a:rPr lang="de-AT" sz="1400" dirty="0"/>
                        <a:t>-</a:t>
                      </a:r>
                    </a:p>
                  </a:txBody>
                  <a:tcPr marL="68580" marR="68580" marT="34290" marB="34290"/>
                </a:tc>
                <a:extLst>
                  <a:ext uri="{0D108BD9-81ED-4DB2-BD59-A6C34878D82A}">
                    <a16:rowId xmlns:a16="http://schemas.microsoft.com/office/drawing/2014/main" val="10004"/>
                  </a:ext>
                </a:extLst>
              </a:tr>
              <a:tr h="685800">
                <a:tc>
                  <a:txBody>
                    <a:bodyPr/>
                    <a:lstStyle/>
                    <a:p>
                      <a:r>
                        <a:rPr lang="de-AT" sz="1400" b="1" dirty="0"/>
                        <a:t>Inhalt</a:t>
                      </a:r>
                    </a:p>
                  </a:txBody>
                  <a:tcPr marL="68580" marR="68580" marT="34290" marB="34290"/>
                </a:tc>
                <a:tc>
                  <a:txBody>
                    <a:bodyPr/>
                    <a:lstStyle/>
                    <a:p>
                      <a:r>
                        <a:rPr lang="de-AT" sz="1400" dirty="0"/>
                        <a:t>umfassend</a:t>
                      </a:r>
                      <a:r>
                        <a:rPr lang="de-AT" sz="1400" baseline="0" dirty="0"/>
                        <a:t> (inklusive soziale und wirtschaftliche Rechte)</a:t>
                      </a:r>
                      <a:endParaRPr lang="de-AT" sz="1400" dirty="0"/>
                    </a:p>
                  </a:txBody>
                  <a:tcPr marL="68580" marR="68580" marT="34290" marB="34290"/>
                </a:tc>
                <a:tc>
                  <a:txBody>
                    <a:bodyPr/>
                    <a:lstStyle/>
                    <a:p>
                      <a:r>
                        <a:rPr lang="de-AT" sz="1400" dirty="0"/>
                        <a:t>Nur</a:t>
                      </a:r>
                      <a:r>
                        <a:rPr lang="de-AT" sz="1400" baseline="0" dirty="0"/>
                        <a:t> politische und bürgerliche Rechte</a:t>
                      </a:r>
                      <a:endParaRPr lang="de-AT" sz="1400" dirty="0"/>
                    </a:p>
                  </a:txBody>
                  <a:tcPr marL="68580" marR="68580" marT="34290" marB="34290"/>
                </a:tc>
                <a:extLst>
                  <a:ext uri="{0D108BD9-81ED-4DB2-BD59-A6C34878D82A}">
                    <a16:rowId xmlns:a16="http://schemas.microsoft.com/office/drawing/2014/main" val="10005"/>
                  </a:ext>
                </a:extLst>
              </a:tr>
              <a:tr h="480060">
                <a:tc>
                  <a:txBody>
                    <a:bodyPr/>
                    <a:lstStyle/>
                    <a:p>
                      <a:r>
                        <a:rPr lang="de-AT" sz="1400" b="1" dirty="0"/>
                        <a:t>Genesis</a:t>
                      </a:r>
                    </a:p>
                  </a:txBody>
                  <a:tcPr marL="68580" marR="68580" marT="34290" marB="34290"/>
                </a:tc>
                <a:tc>
                  <a:txBody>
                    <a:bodyPr/>
                    <a:lstStyle/>
                    <a:p>
                      <a:r>
                        <a:rPr lang="de-AT" sz="1400" dirty="0" err="1"/>
                        <a:t>Konventsmethode</a:t>
                      </a:r>
                      <a:endParaRPr lang="de-AT" sz="1400" dirty="0"/>
                    </a:p>
                  </a:txBody>
                  <a:tcPr marL="68580" marR="68580" marT="34290" marB="34290"/>
                </a:tc>
                <a:tc>
                  <a:txBody>
                    <a:bodyPr/>
                    <a:lstStyle/>
                    <a:p>
                      <a:r>
                        <a:rPr lang="de-AT" sz="1400" dirty="0"/>
                        <a:t>Klassisch</a:t>
                      </a:r>
                      <a:r>
                        <a:rPr lang="de-AT" sz="1400" baseline="0" dirty="0"/>
                        <a:t> </a:t>
                      </a:r>
                      <a:r>
                        <a:rPr lang="de-AT" sz="1400" baseline="0" dirty="0" err="1"/>
                        <a:t>intergouvermental</a:t>
                      </a:r>
                      <a:endParaRPr lang="de-AT" sz="1400" dirty="0"/>
                    </a:p>
                  </a:txBody>
                  <a:tcPr marL="68580" marR="68580" marT="34290" marB="3429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001696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420" y="951570"/>
            <a:ext cx="8569068" cy="486054"/>
          </a:xfrm>
        </p:spPr>
        <p:txBody>
          <a:bodyPr>
            <a:normAutofit fontScale="90000"/>
          </a:bodyPr>
          <a:lstStyle/>
          <a:p>
            <a:r>
              <a:rPr lang="de-AT" dirty="0"/>
              <a:t>Zusammenspiel: Nationales Recht, EU, </a:t>
            </a:r>
            <a:r>
              <a:rPr lang="de-AT" dirty="0" err="1"/>
              <a:t>EuR</a:t>
            </a:r>
            <a:r>
              <a:rPr lang="de-AT" dirty="0"/>
              <a:t>, VN</a:t>
            </a:r>
          </a:p>
        </p:txBody>
      </p:sp>
      <p:pic>
        <p:nvPicPr>
          <p:cNvPr id="6146" name="Picture 2" descr="C:\Users\gabor\Documents\INHALT MOBILE FESTPLATTE\PRÄSENTATIONEN\GRAZ\Figure2 aus focus.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602581" y="1786000"/>
            <a:ext cx="6115050" cy="2200151"/>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1277634" y="4083918"/>
            <a:ext cx="6642738" cy="484748"/>
          </a:xfrm>
          <a:prstGeom prst="rect">
            <a:avLst/>
          </a:prstGeom>
          <a:noFill/>
        </p:spPr>
        <p:txBody>
          <a:bodyPr wrap="square" rtlCol="0">
            <a:spAutoFit/>
          </a:bodyPr>
          <a:lstStyle/>
          <a:p>
            <a:r>
              <a:rPr lang="de-AT" sz="1200" i="1" dirty="0"/>
              <a:t>Aus: FRA (2012), </a:t>
            </a:r>
            <a:r>
              <a:rPr lang="en-US" sz="1200" i="1" dirty="0"/>
              <a:t>Bringing rights to life: The fundamental rights landscape of the European Union</a:t>
            </a:r>
          </a:p>
          <a:p>
            <a:endParaRPr lang="de-AT" sz="1350" dirty="0"/>
          </a:p>
        </p:txBody>
      </p:sp>
    </p:spTree>
    <p:extLst>
      <p:ext uri="{BB962C8B-B14F-4D97-AF65-F5344CB8AC3E}">
        <p14:creationId xmlns:p14="http://schemas.microsoft.com/office/powerpoint/2010/main" val="2905585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3707" y="619125"/>
            <a:ext cx="5017294"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21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19226" y="2118123"/>
            <a:ext cx="6317456" cy="53935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013" dirty="0"/>
              <a:t>Council of Europe</a:t>
            </a:r>
            <a:endParaRPr lang="en-IE" sz="1013" dirty="0"/>
          </a:p>
        </p:txBody>
      </p:sp>
      <p:sp>
        <p:nvSpPr>
          <p:cNvPr id="18" name="Rectangle 17"/>
          <p:cNvSpPr/>
          <p:nvPr/>
        </p:nvSpPr>
        <p:spPr>
          <a:xfrm>
            <a:off x="1419226" y="2925366"/>
            <a:ext cx="6317456" cy="539353"/>
          </a:xfrm>
          <a:prstGeom prst="rect">
            <a:avLst/>
          </a:prstGeom>
          <a:solidFill>
            <a:srgbClr val="F9DD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013" dirty="0">
                <a:solidFill>
                  <a:srgbClr val="003399"/>
                </a:solidFill>
              </a:rPr>
              <a:t>European Union</a:t>
            </a:r>
            <a:endParaRPr lang="en-IE" sz="1013" dirty="0">
              <a:solidFill>
                <a:srgbClr val="003399"/>
              </a:solidFill>
            </a:endParaRPr>
          </a:p>
        </p:txBody>
      </p:sp>
      <p:sp>
        <p:nvSpPr>
          <p:cNvPr id="16" name="Rectangle 15"/>
          <p:cNvSpPr/>
          <p:nvPr/>
        </p:nvSpPr>
        <p:spPr>
          <a:xfrm>
            <a:off x="1419226" y="3719513"/>
            <a:ext cx="6317456" cy="5405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013" dirty="0"/>
              <a:t>National</a:t>
            </a:r>
            <a:endParaRPr lang="en-IE" sz="1013" dirty="0"/>
          </a:p>
        </p:txBody>
      </p:sp>
      <p:sp>
        <p:nvSpPr>
          <p:cNvPr id="20" name="Rectangle 19"/>
          <p:cNvSpPr/>
          <p:nvPr/>
        </p:nvSpPr>
        <p:spPr>
          <a:xfrm>
            <a:off x="1419226" y="1316831"/>
            <a:ext cx="6317456" cy="53935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013" dirty="0"/>
              <a:t>UN</a:t>
            </a:r>
            <a:endParaRPr lang="en-IE" sz="1013" dirty="0"/>
          </a:p>
        </p:txBody>
      </p:sp>
      <p:sp>
        <p:nvSpPr>
          <p:cNvPr id="10" name="Rectangle 9"/>
          <p:cNvSpPr/>
          <p:nvPr/>
        </p:nvSpPr>
        <p:spPr>
          <a:xfrm>
            <a:off x="2165747" y="1468041"/>
            <a:ext cx="809625" cy="2440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900" dirty="0"/>
              <a:t>Treaty bodies</a:t>
            </a:r>
          </a:p>
        </p:txBody>
      </p:sp>
      <p:sp>
        <p:nvSpPr>
          <p:cNvPr id="15" name="Rectangle 14"/>
          <p:cNvSpPr/>
          <p:nvPr/>
        </p:nvSpPr>
        <p:spPr>
          <a:xfrm>
            <a:off x="4295775" y="3077766"/>
            <a:ext cx="540544" cy="242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CJEU</a:t>
            </a:r>
          </a:p>
        </p:txBody>
      </p:sp>
      <p:sp>
        <p:nvSpPr>
          <p:cNvPr id="17" name="Rectangle 16"/>
          <p:cNvSpPr/>
          <p:nvPr/>
        </p:nvSpPr>
        <p:spPr>
          <a:xfrm>
            <a:off x="4879181" y="3077766"/>
            <a:ext cx="539354" cy="242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PETI</a:t>
            </a:r>
          </a:p>
        </p:txBody>
      </p:sp>
      <p:sp>
        <p:nvSpPr>
          <p:cNvPr id="19" name="Rectangle 18"/>
          <p:cNvSpPr/>
          <p:nvPr/>
        </p:nvSpPr>
        <p:spPr>
          <a:xfrm>
            <a:off x="5463779" y="3077766"/>
            <a:ext cx="539353" cy="242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EO</a:t>
            </a:r>
          </a:p>
        </p:txBody>
      </p:sp>
      <p:sp>
        <p:nvSpPr>
          <p:cNvPr id="21" name="Rectangle 20"/>
          <p:cNvSpPr/>
          <p:nvPr/>
        </p:nvSpPr>
        <p:spPr>
          <a:xfrm>
            <a:off x="3644504" y="2278856"/>
            <a:ext cx="810815" cy="242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ECtHR</a:t>
            </a:r>
          </a:p>
        </p:txBody>
      </p:sp>
      <p:sp>
        <p:nvSpPr>
          <p:cNvPr id="24" name="Right Arrow 23"/>
          <p:cNvSpPr/>
          <p:nvPr/>
        </p:nvSpPr>
        <p:spPr>
          <a:xfrm rot="16200000">
            <a:off x="1424583" y="2697362"/>
            <a:ext cx="2295525" cy="351234"/>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accent1">
                    <a:lumMod val="50000"/>
                  </a:schemeClr>
                </a:solidFill>
              </a:rPr>
              <a:t>Individual complaints</a:t>
            </a:r>
          </a:p>
        </p:txBody>
      </p:sp>
      <p:sp>
        <p:nvSpPr>
          <p:cNvPr id="25" name="Right Arrow 24"/>
          <p:cNvSpPr/>
          <p:nvPr/>
        </p:nvSpPr>
        <p:spPr>
          <a:xfrm rot="16200000">
            <a:off x="5967413" y="3492104"/>
            <a:ext cx="706041" cy="351234"/>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accent1">
                    <a:lumMod val="50000"/>
                  </a:schemeClr>
                </a:solidFill>
              </a:rPr>
              <a:t>RPRs</a:t>
            </a:r>
          </a:p>
        </p:txBody>
      </p:sp>
      <p:sp>
        <p:nvSpPr>
          <p:cNvPr id="26" name="Right Arrow 25"/>
          <p:cNvSpPr/>
          <p:nvPr/>
        </p:nvSpPr>
        <p:spPr>
          <a:xfrm rot="16200000">
            <a:off x="5918002" y="3074790"/>
            <a:ext cx="1540669" cy="351235"/>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accent1">
                    <a:lumMod val="50000"/>
                  </a:schemeClr>
                </a:solidFill>
              </a:rPr>
              <a:t>ECHR Protocol 16</a:t>
            </a:r>
          </a:p>
        </p:txBody>
      </p:sp>
      <p:sp>
        <p:nvSpPr>
          <p:cNvPr id="27" name="Right Arrow 26"/>
          <p:cNvSpPr/>
          <p:nvPr/>
        </p:nvSpPr>
        <p:spPr>
          <a:xfrm rot="16200000">
            <a:off x="5386983" y="3495080"/>
            <a:ext cx="700088" cy="351234"/>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accent1">
                    <a:lumMod val="50000"/>
                  </a:schemeClr>
                </a:solidFill>
              </a:rPr>
              <a:t>Petition</a:t>
            </a:r>
          </a:p>
        </p:txBody>
      </p:sp>
      <p:sp>
        <p:nvSpPr>
          <p:cNvPr id="28" name="Right Arrow 27"/>
          <p:cNvSpPr/>
          <p:nvPr/>
        </p:nvSpPr>
        <p:spPr>
          <a:xfrm rot="16200000">
            <a:off x="4215408" y="3495080"/>
            <a:ext cx="700088" cy="351234"/>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accent1">
                    <a:lumMod val="50000"/>
                  </a:schemeClr>
                </a:solidFill>
              </a:rPr>
              <a:t>Complaint</a:t>
            </a:r>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5785" y="3952875"/>
            <a:ext cx="210740" cy="28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ight Arrow 27"/>
          <p:cNvSpPr/>
          <p:nvPr/>
        </p:nvSpPr>
        <p:spPr>
          <a:xfrm rot="16200000">
            <a:off x="3301603" y="3094434"/>
            <a:ext cx="1501379" cy="35123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bg1"/>
                </a:solidFill>
              </a:rPr>
              <a:t>Complaint</a:t>
            </a:r>
          </a:p>
        </p:txBody>
      </p:sp>
      <p:sp>
        <p:nvSpPr>
          <p:cNvPr id="34" name="Right Arrow 26"/>
          <p:cNvSpPr/>
          <p:nvPr/>
        </p:nvSpPr>
        <p:spPr>
          <a:xfrm rot="16200000">
            <a:off x="4801791" y="3495675"/>
            <a:ext cx="700088" cy="350044"/>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accent1">
                    <a:lumMod val="50000"/>
                  </a:schemeClr>
                </a:solidFill>
              </a:rPr>
              <a:t>Petition</a:t>
            </a:r>
          </a:p>
        </p:txBody>
      </p:sp>
      <p:pic>
        <p:nvPicPr>
          <p:cNvPr id="35" name="Grafik 3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0288" y="3850481"/>
            <a:ext cx="40838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20"/>
          <p:cNvSpPr/>
          <p:nvPr/>
        </p:nvSpPr>
        <p:spPr>
          <a:xfrm>
            <a:off x="6286500" y="2245519"/>
            <a:ext cx="810816" cy="242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ECtHR</a:t>
            </a:r>
          </a:p>
        </p:txBody>
      </p:sp>
      <p:pic>
        <p:nvPicPr>
          <p:cNvPr id="28694" name="Grafik 3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0081" y="3952875"/>
            <a:ext cx="210741" cy="28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5" name="Grafik 3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7060" y="3956447"/>
            <a:ext cx="210740" cy="284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Grafik 3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5229" y="3952875"/>
            <a:ext cx="209550" cy="28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14"/>
          <p:cNvSpPr/>
          <p:nvPr/>
        </p:nvSpPr>
        <p:spPr>
          <a:xfrm>
            <a:off x="6045994" y="3074194"/>
            <a:ext cx="540544" cy="242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CJEU</a:t>
            </a:r>
          </a:p>
        </p:txBody>
      </p:sp>
      <p:sp>
        <p:nvSpPr>
          <p:cNvPr id="5" name="Rechteckiger Pfeil 4"/>
          <p:cNvSpPr/>
          <p:nvPr/>
        </p:nvSpPr>
        <p:spPr>
          <a:xfrm rot="5400000">
            <a:off x="6411516" y="2462213"/>
            <a:ext cx="2234804" cy="458390"/>
          </a:xfrm>
          <a:prstGeom prst="bentArrow">
            <a:avLst>
              <a:gd name="adj1" fmla="val 25000"/>
              <a:gd name="adj2" fmla="val 18374"/>
              <a:gd name="adj3" fmla="val 25000"/>
              <a:gd name="adj4" fmla="val 4375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350">
              <a:solidFill>
                <a:schemeClr val="tx1"/>
              </a:solidFill>
            </a:endParaRPr>
          </a:p>
        </p:txBody>
      </p:sp>
      <p:sp>
        <p:nvSpPr>
          <p:cNvPr id="41" name="Rechteckiger Pfeil 40"/>
          <p:cNvSpPr/>
          <p:nvPr/>
        </p:nvSpPr>
        <p:spPr>
          <a:xfrm rot="5400000">
            <a:off x="6627615" y="2840237"/>
            <a:ext cx="1478756" cy="458390"/>
          </a:xfrm>
          <a:prstGeom prst="bentArrow">
            <a:avLst>
              <a:gd name="adj1" fmla="val 25000"/>
              <a:gd name="adj2" fmla="val 18374"/>
              <a:gd name="adj3" fmla="val 25000"/>
              <a:gd name="adj4" fmla="val 4375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350">
              <a:solidFill>
                <a:schemeClr val="tx1"/>
              </a:solidFill>
            </a:endParaRPr>
          </a:p>
        </p:txBody>
      </p:sp>
      <p:sp>
        <p:nvSpPr>
          <p:cNvPr id="42" name="Rechteckiger Pfeil 41"/>
          <p:cNvSpPr/>
          <p:nvPr/>
        </p:nvSpPr>
        <p:spPr>
          <a:xfrm rot="5400000">
            <a:off x="6849071" y="3245049"/>
            <a:ext cx="667941" cy="459581"/>
          </a:xfrm>
          <a:prstGeom prst="bentArrow">
            <a:avLst>
              <a:gd name="adj1" fmla="val 25000"/>
              <a:gd name="adj2" fmla="val 18374"/>
              <a:gd name="adj3" fmla="val 25000"/>
              <a:gd name="adj4" fmla="val 4057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350">
              <a:solidFill>
                <a:schemeClr val="tx1"/>
              </a:solidFill>
            </a:endParaRPr>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1622" y="3808810"/>
            <a:ext cx="451247" cy="360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Rectangle 9"/>
          <p:cNvSpPr/>
          <p:nvPr/>
        </p:nvSpPr>
        <p:spPr>
          <a:xfrm>
            <a:off x="2765823" y="2282428"/>
            <a:ext cx="810815" cy="242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900" dirty="0"/>
              <a:t>Monitoring bodies</a:t>
            </a:r>
          </a:p>
        </p:txBody>
      </p:sp>
      <p:sp>
        <p:nvSpPr>
          <p:cNvPr id="45" name="Right Arrow 23"/>
          <p:cNvSpPr/>
          <p:nvPr/>
        </p:nvSpPr>
        <p:spPr>
          <a:xfrm rot="16200000">
            <a:off x="2383632" y="3094435"/>
            <a:ext cx="1502569" cy="350044"/>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600" b="1" dirty="0">
                <a:solidFill>
                  <a:schemeClr val="accent1">
                    <a:lumMod val="50000"/>
                  </a:schemeClr>
                </a:solidFill>
              </a:rPr>
              <a:t>Individual complaints</a:t>
            </a:r>
          </a:p>
        </p:txBody>
      </p:sp>
      <p:pic>
        <p:nvPicPr>
          <p:cNvPr id="46" name="Grafik 4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5731" y="3952875"/>
            <a:ext cx="209550" cy="28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05" name="Grafik 3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7760" y="3952875"/>
            <a:ext cx="209550" cy="28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ectangle 42"/>
          <p:cNvSpPr/>
          <p:nvPr/>
        </p:nvSpPr>
        <p:spPr>
          <a:xfrm>
            <a:off x="5174457" y="1104900"/>
            <a:ext cx="1079897" cy="1631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13" dirty="0"/>
              <a:t>Procedures</a:t>
            </a:r>
            <a:endParaRPr lang="en-IE" sz="1013" dirty="0"/>
          </a:p>
        </p:txBody>
      </p:sp>
      <p:pic>
        <p:nvPicPr>
          <p:cNvPr id="47" name="Grafik 3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1763" y="3850481"/>
            <a:ext cx="40838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556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 calcmode="lin" valueType="num">
                                      <p:cBhvr additive="base">
                                        <p:cTn id="9" dur="500" fill="hold"/>
                                        <p:tgtEl>
                                          <p:spTgt spid="24"/>
                                        </p:tgtEl>
                                        <p:attrNameLst>
                                          <p:attrName>ppt_x</p:attrName>
                                        </p:attrNameLst>
                                      </p:cBhvr>
                                      <p:tavLst>
                                        <p:tav tm="0">
                                          <p:val>
                                            <p:strVal val="#ppt_x"/>
                                          </p:val>
                                        </p:tav>
                                        <p:tav tm="100000">
                                          <p:val>
                                            <p:strVal val="#ppt_x"/>
                                          </p:val>
                                        </p:tav>
                                      </p:tavLst>
                                    </p:anim>
                                    <p:anim calcmode="lin" valueType="num">
                                      <p:cBhvr additive="base">
                                        <p:cTn id="10" dur="500" fill="hold"/>
                                        <p:tgtEl>
                                          <p:spTgt spid="24"/>
                                        </p:tgtEl>
                                        <p:attrNameLst>
                                          <p:attrName>ppt_y</p:attrName>
                                        </p:attrNameLst>
                                      </p:cBhvr>
                                      <p:tavLst>
                                        <p:tav tm="0">
                                          <p:val>
                                            <p:strVal val="1+#ppt_h/2"/>
                                          </p:val>
                                        </p:tav>
                                        <p:tav tm="100000">
                                          <p:val>
                                            <p:strVal val="#ppt_y"/>
                                          </p:val>
                                        </p:tav>
                                      </p:tavLst>
                                    </p:anim>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2" presetClass="entr" presetSubtype="4"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par>
                                <p:cTn id="21" presetID="1" presetClass="entr" presetSubtype="0" fill="hold" grpId="1"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2" presetClass="entr" presetSubtype="4"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ppt_x"/>
                                          </p:val>
                                        </p:tav>
                                        <p:tav tm="100000">
                                          <p:val>
                                            <p:strVal val="#ppt_x"/>
                                          </p:val>
                                        </p:tav>
                                      </p:tavLst>
                                    </p:anim>
                                    <p:anim calcmode="lin" valueType="num">
                                      <p:cBhvr additive="base">
                                        <p:cTn id="30" dur="500" fill="hold"/>
                                        <p:tgtEl>
                                          <p:spTgt spid="33"/>
                                        </p:tgtEl>
                                        <p:attrNameLst>
                                          <p:attrName>ppt_y</p:attrName>
                                        </p:attrNameLst>
                                      </p:cBhvr>
                                      <p:tavLst>
                                        <p:tav tm="0">
                                          <p:val>
                                            <p:strVal val="1+#ppt_h/2"/>
                                          </p:val>
                                        </p:tav>
                                        <p:tav tm="100000">
                                          <p:val>
                                            <p:strVal val="#ppt_y"/>
                                          </p:val>
                                        </p:tav>
                                      </p:tavLst>
                                    </p:anim>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par>
                                <p:cTn id="41" presetID="1" presetClass="entr" presetSubtype="0" fill="hold" grpId="1"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2" presetClass="entr" presetSubtype="4"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ppt_x"/>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par>
                                <p:cTn id="51" presetID="1" presetClass="entr" presetSubtype="0" fill="hold" grpId="1"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1"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par>
                                <p:cTn id="69" presetID="2" presetClass="entr" presetSubtype="4"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ppt_x"/>
                                          </p:val>
                                        </p:tav>
                                        <p:tav tm="100000">
                                          <p:val>
                                            <p:strVal val="#ppt_x"/>
                                          </p:val>
                                        </p:tav>
                                      </p:tavLst>
                                    </p:anim>
                                    <p:anim calcmode="lin" valueType="num">
                                      <p:cBhvr additive="base">
                                        <p:cTn id="7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par>
                                <p:cTn id="79" presetID="2" presetClass="entr" presetSubtype="4"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500" fill="hold"/>
                                        <p:tgtEl>
                                          <p:spTgt spid="26"/>
                                        </p:tgtEl>
                                        <p:attrNameLst>
                                          <p:attrName>ppt_x</p:attrName>
                                        </p:attrNameLst>
                                      </p:cBhvr>
                                      <p:tavLst>
                                        <p:tav tm="0">
                                          <p:val>
                                            <p:strVal val="#ppt_x"/>
                                          </p:val>
                                        </p:tav>
                                        <p:tav tm="100000">
                                          <p:val>
                                            <p:strVal val="#ppt_x"/>
                                          </p:val>
                                        </p:tav>
                                      </p:tavLst>
                                    </p:anim>
                                    <p:anim calcmode="lin" valueType="num">
                                      <p:cBhvr additive="base">
                                        <p:cTn id="8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nodeType="clickEffect">
                                  <p:stCondLst>
                                    <p:cond delay="0"/>
                                  </p:stCondLst>
                                  <p:childTnLst>
                                    <p:set>
                                      <p:cBhvr>
                                        <p:cTn id="86" dur="1" fill="hold">
                                          <p:stCondLst>
                                            <p:cond delay="0"/>
                                          </p:stCondLst>
                                        </p:cTn>
                                        <p:tgtEl>
                                          <p:spTgt spid="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7" grpId="0" animBg="1"/>
      <p:bldP spid="19" grpId="0" animBg="1"/>
      <p:bldP spid="21" grpId="0" animBg="1"/>
      <p:bldP spid="24" grpId="0" animBg="1"/>
      <p:bldP spid="25" grpId="0" animBg="1"/>
      <p:bldP spid="26" grpId="0" animBg="1"/>
      <p:bldP spid="27" grpId="0" animBg="1"/>
      <p:bldP spid="28" grpId="0" animBg="1"/>
      <p:bldP spid="28" grpId="1" animBg="1"/>
      <p:bldP spid="33" grpId="0" animBg="1"/>
      <p:bldP spid="34" grpId="0" animBg="1"/>
      <p:bldP spid="34" grpId="1" animBg="1"/>
      <p:bldP spid="36" grpId="0" animBg="1"/>
      <p:bldP spid="40" grpId="0" animBg="1"/>
      <p:bldP spid="44" grpId="0" animBg="1"/>
      <p:bldP spid="45" grpId="0" animBg="1"/>
      <p:bldP spid="4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95536" y="834888"/>
            <a:ext cx="8928992" cy="386694"/>
          </a:xfrm>
        </p:spPr>
        <p:txBody>
          <a:bodyPr vert="horz" lIns="91440" tIns="45720" rIns="91440" bIns="45720" rtlCol="0" anchor="t" anchorCtr="0">
            <a:normAutofit fontScale="90000"/>
          </a:bodyPr>
          <a:lstStyle/>
          <a:p>
            <a:r>
              <a:rPr lang="de-DE" dirty="0"/>
              <a:t>Die EU-Verträge</a:t>
            </a:r>
            <a:endParaRPr lang="en-US" dirty="0"/>
          </a:p>
        </p:txBody>
      </p:sp>
      <p:sp>
        <p:nvSpPr>
          <p:cNvPr id="134146" name="Rectangle 3"/>
          <p:cNvSpPr>
            <a:spLocks noGrp="1" noChangeArrowheads="1"/>
          </p:cNvSpPr>
          <p:nvPr>
            <p:ph type="body" idx="1"/>
          </p:nvPr>
        </p:nvSpPr>
        <p:spPr>
          <a:xfrm>
            <a:off x="611560" y="1419622"/>
            <a:ext cx="8424936" cy="3607594"/>
          </a:xfrm>
        </p:spPr>
        <p:txBody>
          <a:bodyPr>
            <a:normAutofit fontScale="25000" lnSpcReduction="20000"/>
          </a:bodyPr>
          <a:lstStyle/>
          <a:p>
            <a:pPr>
              <a:lnSpc>
                <a:spcPct val="80000"/>
              </a:lnSpc>
            </a:pPr>
            <a:endParaRPr lang="de-DE" sz="1500" dirty="0"/>
          </a:p>
          <a:p>
            <a:pPr>
              <a:lnSpc>
                <a:spcPct val="110000"/>
              </a:lnSpc>
            </a:pPr>
            <a:r>
              <a:rPr lang="de-DE" sz="8000" dirty="0"/>
              <a:t>Die Zeit </a:t>
            </a:r>
            <a:r>
              <a:rPr lang="de-DE" sz="8000" b="1" dirty="0"/>
              <a:t>grosser Ambitionen (1952): </a:t>
            </a:r>
            <a:r>
              <a:rPr lang="de-DE" sz="8000" dirty="0"/>
              <a:t>Die Arbeiten des CECE und der Entwurf fuer die EPU </a:t>
            </a:r>
          </a:p>
          <a:p>
            <a:pPr>
              <a:lnSpc>
                <a:spcPct val="110000"/>
              </a:lnSpc>
            </a:pPr>
            <a:r>
              <a:rPr lang="de-DE" sz="8000" dirty="0"/>
              <a:t>Das </a:t>
            </a:r>
            <a:r>
              <a:rPr lang="de-DE" sz="8000" b="1" dirty="0"/>
              <a:t>verfassungsrechtliche Schweigen bis zur EEA 1987</a:t>
            </a:r>
            <a:r>
              <a:rPr lang="de-DE" sz="8000" dirty="0"/>
              <a:t>: Absicht?</a:t>
            </a:r>
            <a:br>
              <a:rPr lang="de-DE" sz="8000" dirty="0"/>
            </a:br>
            <a:endParaRPr lang="de-DE" sz="8000" dirty="0"/>
          </a:p>
          <a:p>
            <a:pPr>
              <a:lnSpc>
                <a:spcPct val="110000"/>
              </a:lnSpc>
            </a:pPr>
            <a:r>
              <a:rPr lang="de-DE" sz="8000" dirty="0"/>
              <a:t>Der Vertrag von </a:t>
            </a:r>
            <a:r>
              <a:rPr lang="de-DE" sz="8000" b="1" dirty="0"/>
              <a:t>Maastricht 1993</a:t>
            </a:r>
            <a:r>
              <a:rPr lang="de-DE" sz="8000" dirty="0"/>
              <a:t>: Wertebezug in Art. F (2) ohne Übernahme in Art. L EUV</a:t>
            </a:r>
          </a:p>
          <a:p>
            <a:pPr marL="0" indent="0">
              <a:lnSpc>
                <a:spcPct val="110000"/>
              </a:lnSpc>
              <a:buNone/>
            </a:pPr>
            <a:endParaRPr lang="de-DE" sz="8000" dirty="0"/>
          </a:p>
          <a:p>
            <a:pPr>
              <a:lnSpc>
                <a:spcPct val="110000"/>
              </a:lnSpc>
            </a:pPr>
            <a:r>
              <a:rPr lang="de-DE" sz="8000" dirty="0"/>
              <a:t>Der Vertrag von </a:t>
            </a:r>
            <a:r>
              <a:rPr lang="de-DE" sz="8000" b="1" dirty="0"/>
              <a:t>Amsterdam1999</a:t>
            </a:r>
            <a:r>
              <a:rPr lang="de-DE" sz="8000" dirty="0"/>
              <a:t>: gemäß Art. 6(2) EUV „gründet“ sich die EU auf die Grundrechte und gemäß Art. 46(d) ist der EuGH zur Auslegung dieser Bestimmung befugt</a:t>
            </a:r>
          </a:p>
          <a:p>
            <a:pPr>
              <a:lnSpc>
                <a:spcPct val="110000"/>
              </a:lnSpc>
            </a:pPr>
            <a:r>
              <a:rPr lang="de-DE" sz="8000" dirty="0"/>
              <a:t>Amsterdam bringt eine „Homogeniätskontrolle“ bzgl. grundlegender Verfassungswerte: Art. 7 EUV (ergänzt im Vertrag von Nizza 2003)</a:t>
            </a:r>
            <a:r>
              <a:rPr lang="en-US" sz="8000" dirty="0"/>
              <a:t> </a:t>
            </a:r>
          </a:p>
        </p:txBody>
      </p:sp>
    </p:spTree>
    <p:extLst>
      <p:ext uri="{BB962C8B-B14F-4D97-AF65-F5344CB8AC3E}">
        <p14:creationId xmlns:p14="http://schemas.microsoft.com/office/powerpoint/2010/main" val="1855290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chorCtr="0">
            <a:normAutofit fontScale="90000"/>
          </a:bodyPr>
          <a:lstStyle/>
          <a:p>
            <a:r>
              <a:rPr lang="de-DE" dirty="0"/>
              <a:t>Drei wichtige Wertebestimmungen im Primärrecht</a:t>
            </a:r>
            <a:endParaRPr lang="en-IE" dirty="0"/>
          </a:p>
        </p:txBody>
      </p:sp>
      <p:sp>
        <p:nvSpPr>
          <p:cNvPr id="3" name="Content Placeholder 2"/>
          <p:cNvSpPr>
            <a:spLocks noGrp="1"/>
          </p:cNvSpPr>
          <p:nvPr>
            <p:ph idx="1"/>
          </p:nvPr>
        </p:nvSpPr>
        <p:spPr>
          <a:xfrm>
            <a:off x="2339752" y="1491631"/>
            <a:ext cx="6408828" cy="3102992"/>
          </a:xfrm>
        </p:spPr>
        <p:txBody>
          <a:bodyPr/>
          <a:lstStyle/>
          <a:p>
            <a:pPr marL="0" indent="0" algn="ctr">
              <a:lnSpc>
                <a:spcPct val="80000"/>
              </a:lnSpc>
              <a:buNone/>
            </a:pPr>
            <a:endParaRPr lang="de-DE" sz="2100" dirty="0"/>
          </a:p>
          <a:p>
            <a:pPr>
              <a:lnSpc>
                <a:spcPct val="80000"/>
              </a:lnSpc>
              <a:buFontTx/>
              <a:buNone/>
            </a:pPr>
            <a:r>
              <a:rPr lang="de-DE" sz="2100" dirty="0"/>
              <a:t>                                 </a:t>
            </a:r>
            <a:r>
              <a:rPr lang="de-DE" sz="2100" b="1" dirty="0"/>
              <a:t>Art. 2 EUV</a:t>
            </a:r>
            <a:br>
              <a:rPr lang="de-DE" sz="2100" dirty="0"/>
            </a:br>
            <a:r>
              <a:rPr lang="de-DE" sz="2100" dirty="0"/>
              <a:t>                        Wertereservoir</a:t>
            </a:r>
            <a:br>
              <a:rPr lang="de-DE" sz="2100" dirty="0"/>
            </a:br>
            <a:endParaRPr lang="de-DE" sz="2100" dirty="0"/>
          </a:p>
          <a:p>
            <a:pPr>
              <a:lnSpc>
                <a:spcPct val="80000"/>
              </a:lnSpc>
              <a:buFontTx/>
              <a:buNone/>
            </a:pPr>
            <a:r>
              <a:rPr lang="de-DE" sz="2100" dirty="0"/>
              <a:t>        </a:t>
            </a:r>
          </a:p>
          <a:p>
            <a:pPr>
              <a:lnSpc>
                <a:spcPct val="80000"/>
              </a:lnSpc>
              <a:buFontTx/>
              <a:buNone/>
            </a:pPr>
            <a:endParaRPr lang="de-DE" sz="2100" b="1" dirty="0"/>
          </a:p>
          <a:p>
            <a:pPr>
              <a:lnSpc>
                <a:spcPct val="80000"/>
              </a:lnSpc>
              <a:buFontTx/>
              <a:buNone/>
            </a:pPr>
            <a:r>
              <a:rPr lang="de-DE" sz="2100" b="1" dirty="0"/>
              <a:t>Art. 49 EUV                                          Art. 7 EUV </a:t>
            </a:r>
            <a:br>
              <a:rPr lang="de-DE" sz="2100" b="1" dirty="0"/>
            </a:br>
            <a:r>
              <a:rPr lang="de-DE" sz="2100" dirty="0"/>
              <a:t>(Signal nach Außen)             (Signal nach Innen)</a:t>
            </a:r>
            <a:endParaRPr lang="en-IE" dirty="0"/>
          </a:p>
        </p:txBody>
      </p:sp>
      <p:sp>
        <p:nvSpPr>
          <p:cNvPr id="4" name="Line 4"/>
          <p:cNvSpPr>
            <a:spLocks noChangeShapeType="1"/>
          </p:cNvSpPr>
          <p:nvPr/>
        </p:nvSpPr>
        <p:spPr bwMode="auto">
          <a:xfrm flipH="1">
            <a:off x="3635896" y="2427734"/>
            <a:ext cx="1081088" cy="702469"/>
          </a:xfrm>
          <a:prstGeom prst="line">
            <a:avLst/>
          </a:prstGeom>
          <a:noFill/>
          <a:ln w="38100">
            <a:solidFill>
              <a:schemeClr val="accent1"/>
            </a:solidFill>
            <a:round/>
            <a:headEnd/>
            <a:tailEnd type="triangle" w="med" len="med"/>
          </a:ln>
        </p:spPr>
        <p:txBody>
          <a:bodyPr/>
          <a:lstStyle/>
          <a:p>
            <a:endParaRPr lang="en-US" sz="1350"/>
          </a:p>
        </p:txBody>
      </p:sp>
      <p:sp>
        <p:nvSpPr>
          <p:cNvPr id="5" name="Line 5"/>
          <p:cNvSpPr>
            <a:spLocks noChangeShapeType="1"/>
          </p:cNvSpPr>
          <p:nvPr/>
        </p:nvSpPr>
        <p:spPr bwMode="auto">
          <a:xfrm>
            <a:off x="6241563" y="2481907"/>
            <a:ext cx="972740" cy="594122"/>
          </a:xfrm>
          <a:prstGeom prst="line">
            <a:avLst/>
          </a:prstGeom>
          <a:noFill/>
          <a:ln w="38100">
            <a:solidFill>
              <a:schemeClr val="accent1"/>
            </a:solidFill>
            <a:round/>
            <a:headEnd/>
            <a:tailEnd type="triangle" w="med" len="med"/>
          </a:ln>
        </p:spPr>
        <p:txBody>
          <a:bodyPr/>
          <a:lstStyle/>
          <a:p>
            <a:endParaRPr lang="en-US" sz="1350"/>
          </a:p>
        </p:txBody>
      </p:sp>
    </p:spTree>
    <p:extLst>
      <p:ext uri="{BB962C8B-B14F-4D97-AF65-F5344CB8AC3E}">
        <p14:creationId xmlns:p14="http://schemas.microsoft.com/office/powerpoint/2010/main" val="676554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
          <p:cNvSpPr>
            <a:spLocks noGrp="1"/>
          </p:cNvSpPr>
          <p:nvPr>
            <p:ph type="title"/>
          </p:nvPr>
        </p:nvSpPr>
        <p:spPr>
          <a:xfrm>
            <a:off x="467544" y="920354"/>
            <a:ext cx="8280920" cy="977503"/>
          </a:xfrm>
        </p:spPr>
        <p:txBody>
          <a:bodyPr>
            <a:normAutofit fontScale="90000"/>
          </a:bodyPr>
          <a:lstStyle/>
          <a:p>
            <a:r>
              <a:rPr lang="de-AT" altLang="de-DE" dirty="0">
                <a:latin typeface="Arial" panose="020B0604020202020204" pitchFamily="34" charset="0"/>
                <a:cs typeface="Arial" panose="020B0604020202020204" pitchFamily="34" charset="0"/>
              </a:rPr>
              <a:t>Relevante Kompetenzbestimmungen im VAEU</a:t>
            </a:r>
          </a:p>
        </p:txBody>
      </p:sp>
      <p:sp>
        <p:nvSpPr>
          <p:cNvPr id="29699" name="Inhaltsplatzhalter 2"/>
          <p:cNvSpPr>
            <a:spLocks noGrp="1"/>
          </p:cNvSpPr>
          <p:nvPr>
            <p:ph idx="1"/>
          </p:nvPr>
        </p:nvSpPr>
        <p:spPr>
          <a:xfrm>
            <a:off x="971600" y="1822199"/>
            <a:ext cx="7632848" cy="3314699"/>
          </a:xfrm>
        </p:spPr>
        <p:txBody>
          <a:bodyPr>
            <a:normAutofit fontScale="92500"/>
          </a:bodyPr>
          <a:lstStyle/>
          <a:p>
            <a:r>
              <a:rPr lang="de-AT" altLang="de-DE" dirty="0">
                <a:latin typeface="Arial" panose="020B0604020202020204" pitchFamily="34" charset="0"/>
                <a:cs typeface="Arial" panose="020B0604020202020204" pitchFamily="34" charset="0"/>
              </a:rPr>
              <a:t>Art. 16: Datenschutz</a:t>
            </a:r>
          </a:p>
          <a:p>
            <a:r>
              <a:rPr lang="de-AT" altLang="de-DE" dirty="0">
                <a:latin typeface="Arial" panose="020B0604020202020204" pitchFamily="34" charset="0"/>
                <a:cs typeface="Arial" panose="020B0604020202020204" pitchFamily="34" charset="0"/>
              </a:rPr>
              <a:t>Art. 19: </a:t>
            </a:r>
            <a:r>
              <a:rPr lang="de-AT" altLang="de-DE" dirty="0"/>
              <a:t>Nicht-Diskriminierung</a:t>
            </a:r>
            <a:endParaRPr lang="de-AT" altLang="de-DE" dirty="0">
              <a:latin typeface="Arial" panose="020B0604020202020204" pitchFamily="34" charset="0"/>
              <a:cs typeface="Arial" panose="020B0604020202020204" pitchFamily="34" charset="0"/>
            </a:endParaRPr>
          </a:p>
          <a:p>
            <a:r>
              <a:rPr lang="de-AT" altLang="de-DE" dirty="0">
                <a:latin typeface="Arial" panose="020B0604020202020204" pitchFamily="34" charset="0"/>
                <a:cs typeface="Arial" panose="020B0604020202020204" pitchFamily="34" charset="0"/>
              </a:rPr>
              <a:t>Art. 21: Recht sich frei zu bewegen und aufzuhalten</a:t>
            </a:r>
            <a:endParaRPr lang="en-US" altLang="de-DE" dirty="0">
              <a:latin typeface="Arial" panose="020B0604020202020204" pitchFamily="34" charset="0"/>
              <a:cs typeface="Arial" panose="020B0604020202020204" pitchFamily="34" charset="0"/>
            </a:endParaRPr>
          </a:p>
          <a:p>
            <a:r>
              <a:rPr lang="en-US" altLang="de-DE" dirty="0">
                <a:latin typeface="Arial" panose="020B0604020202020204" pitchFamily="34" charset="0"/>
                <a:cs typeface="Arial" panose="020B0604020202020204" pitchFamily="34" charset="0"/>
              </a:rPr>
              <a:t>Art. 79 TFEU: </a:t>
            </a:r>
            <a:r>
              <a:rPr lang="en-US" altLang="de-DE" dirty="0" err="1"/>
              <a:t>Einreisepolitik,Familienzusammenführung</a:t>
            </a:r>
            <a:r>
              <a:rPr lang="en-US" altLang="de-DE" dirty="0"/>
              <a:t>, </a:t>
            </a:r>
            <a:r>
              <a:rPr lang="en-US" altLang="de-DE" dirty="0" err="1"/>
              <a:t>Rechte</a:t>
            </a:r>
            <a:r>
              <a:rPr lang="en-US" altLang="de-DE" dirty="0"/>
              <a:t> von </a:t>
            </a:r>
            <a:r>
              <a:rPr lang="en-US" altLang="de-DE" dirty="0" err="1"/>
              <a:t>Drittstaatsbürgern</a:t>
            </a:r>
            <a:r>
              <a:rPr lang="en-US" altLang="de-DE" dirty="0"/>
              <a:t>, </a:t>
            </a:r>
            <a:r>
              <a:rPr lang="en-US" altLang="de-DE" dirty="0" err="1"/>
              <a:t>Rückführung</a:t>
            </a:r>
            <a:r>
              <a:rPr lang="en-US" altLang="de-DE" dirty="0"/>
              <a:t>, </a:t>
            </a:r>
            <a:r>
              <a:rPr lang="en-US" altLang="de-DE" dirty="0" err="1"/>
              <a:t>Bekämpfung</a:t>
            </a:r>
            <a:r>
              <a:rPr lang="en-US" altLang="de-DE" dirty="0"/>
              <a:t> von </a:t>
            </a:r>
            <a:r>
              <a:rPr lang="en-US" altLang="de-DE" dirty="0" err="1"/>
              <a:t>Menschenhandel</a:t>
            </a:r>
            <a:endParaRPr lang="en-US" altLang="de-DE" dirty="0">
              <a:latin typeface="Arial" panose="020B0604020202020204" pitchFamily="34" charset="0"/>
              <a:cs typeface="Arial" panose="020B0604020202020204" pitchFamily="34" charset="0"/>
            </a:endParaRPr>
          </a:p>
          <a:p>
            <a:r>
              <a:rPr lang="en-US" altLang="de-DE" dirty="0">
                <a:latin typeface="Arial" panose="020B0604020202020204" pitchFamily="34" charset="0"/>
                <a:cs typeface="Arial" panose="020B0604020202020204" pitchFamily="34" charset="0"/>
              </a:rPr>
              <a:t>Art. 82 TFEU: </a:t>
            </a:r>
            <a:r>
              <a:rPr lang="en-US" altLang="de-DE" dirty="0" err="1"/>
              <a:t>verschiedene</a:t>
            </a:r>
            <a:r>
              <a:rPr lang="en-US" altLang="de-DE" dirty="0"/>
              <a:t> </a:t>
            </a:r>
            <a:r>
              <a:rPr lang="en-US" altLang="de-DE" dirty="0" err="1"/>
              <a:t>Aspekte</a:t>
            </a:r>
            <a:r>
              <a:rPr lang="en-US" altLang="de-DE" dirty="0"/>
              <a:t> des </a:t>
            </a:r>
            <a:r>
              <a:rPr lang="en-US" altLang="de-DE" dirty="0" err="1"/>
              <a:t>Strafverfahrens</a:t>
            </a:r>
            <a:r>
              <a:rPr lang="en-US" altLang="de-DE" dirty="0"/>
              <a:t> </a:t>
            </a:r>
            <a:r>
              <a:rPr lang="en-US" altLang="de-DE" dirty="0" err="1"/>
              <a:t>sowie</a:t>
            </a:r>
            <a:r>
              <a:rPr lang="en-US" altLang="de-DE" dirty="0"/>
              <a:t> der </a:t>
            </a:r>
            <a:r>
              <a:rPr lang="en-US" altLang="de-DE" dirty="0" err="1"/>
              <a:t>Rechte</a:t>
            </a:r>
            <a:r>
              <a:rPr lang="en-US" altLang="de-DE" dirty="0"/>
              <a:t> der </a:t>
            </a:r>
            <a:r>
              <a:rPr lang="en-US" altLang="de-DE" dirty="0" err="1"/>
              <a:t>Opfer</a:t>
            </a:r>
            <a:r>
              <a:rPr lang="en-US" altLang="de-DE" dirty="0"/>
              <a:t> von </a:t>
            </a:r>
            <a:r>
              <a:rPr lang="en-US" altLang="de-DE" dirty="0" err="1"/>
              <a:t>Straftaten</a:t>
            </a:r>
            <a:endParaRPr lang="en-US" altLang="de-DE" dirty="0">
              <a:latin typeface="Arial" panose="020B0604020202020204" pitchFamily="34" charset="0"/>
              <a:cs typeface="Arial" panose="020B0604020202020204" pitchFamily="34" charset="0"/>
            </a:endParaRPr>
          </a:p>
          <a:p>
            <a:endParaRPr lang="en-US" altLang="de-DE" dirty="0">
              <a:latin typeface="Arial" panose="020B0604020202020204" pitchFamily="34" charset="0"/>
              <a:cs typeface="Arial" panose="020B0604020202020204" pitchFamily="34" charset="0"/>
            </a:endParaRPr>
          </a:p>
          <a:p>
            <a:endParaRPr lang="de-AT" alt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991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9552" y="915566"/>
            <a:ext cx="5443538" cy="811587"/>
          </a:xfrm>
        </p:spPr>
        <p:txBody>
          <a:bodyPr vert="horz" lIns="91440" tIns="45720" rIns="91440" bIns="45720" rtlCol="0" anchor="t" anchorCtr="0">
            <a:normAutofit/>
          </a:bodyPr>
          <a:lstStyle/>
          <a:p>
            <a:r>
              <a:rPr lang="en-US" dirty="0"/>
              <a:t>Rolle der </a:t>
            </a:r>
            <a:r>
              <a:rPr lang="en-US" dirty="0" err="1"/>
              <a:t>Judikatur</a:t>
            </a:r>
            <a:endParaRPr lang="en-US" dirty="0"/>
          </a:p>
        </p:txBody>
      </p:sp>
      <p:sp>
        <p:nvSpPr>
          <p:cNvPr id="142338" name="Rectangle 3"/>
          <p:cNvSpPr>
            <a:spLocks noGrp="1" noChangeArrowheads="1"/>
          </p:cNvSpPr>
          <p:nvPr>
            <p:ph type="body" idx="1"/>
          </p:nvPr>
        </p:nvSpPr>
        <p:spPr>
          <a:xfrm>
            <a:off x="1143000" y="1113235"/>
            <a:ext cx="6429375" cy="3923109"/>
          </a:xfrm>
        </p:spPr>
        <p:txBody>
          <a:bodyPr>
            <a:normAutofit fontScale="92500" lnSpcReduction="10000"/>
          </a:bodyPr>
          <a:lstStyle/>
          <a:p>
            <a:pPr>
              <a:buFontTx/>
              <a:buNone/>
            </a:pPr>
            <a:endParaRPr lang="en-US" sz="2100" dirty="0"/>
          </a:p>
          <a:p>
            <a:pPr>
              <a:buFontTx/>
              <a:buNone/>
            </a:pPr>
            <a:r>
              <a:rPr lang="en-US" sz="2100" b="1" dirty="0" err="1"/>
              <a:t>Beginn</a:t>
            </a:r>
            <a:r>
              <a:rPr lang="en-US" sz="2100" b="1" dirty="0"/>
              <a:t> der “Saga”: </a:t>
            </a:r>
          </a:p>
          <a:p>
            <a:pPr>
              <a:buFontTx/>
              <a:buNone/>
            </a:pPr>
            <a:r>
              <a:rPr lang="en-US" sz="2100" dirty="0" err="1"/>
              <a:t>Stauder</a:t>
            </a:r>
            <a:r>
              <a:rPr lang="en-US" sz="2100" dirty="0"/>
              <a:t> (1969), IHG (1970), </a:t>
            </a:r>
            <a:r>
              <a:rPr lang="en-US" sz="2100" dirty="0" err="1"/>
              <a:t>Nold</a:t>
            </a:r>
            <a:r>
              <a:rPr lang="en-US" sz="2100" dirty="0"/>
              <a:t> (1974)</a:t>
            </a:r>
          </a:p>
          <a:p>
            <a:pPr>
              <a:buFontTx/>
              <a:buNone/>
            </a:pPr>
            <a:endParaRPr lang="en-US" sz="2100" b="1" dirty="0"/>
          </a:p>
          <a:p>
            <a:pPr>
              <a:buFontTx/>
              <a:buNone/>
            </a:pPr>
            <a:r>
              <a:rPr lang="en-US" sz="2100" b="1" dirty="0" err="1"/>
              <a:t>Grundrechtsbindung</a:t>
            </a:r>
            <a:r>
              <a:rPr lang="en-US" sz="2100" b="1" dirty="0"/>
              <a:t> der EUMS:</a:t>
            </a:r>
          </a:p>
          <a:p>
            <a:pPr marL="685800" lvl="1" indent="-385763">
              <a:buFontTx/>
              <a:buAutoNum type="alphaLcParenR"/>
              <a:defRPr/>
            </a:pPr>
            <a:r>
              <a:rPr lang="en-US" sz="2100" dirty="0" err="1"/>
              <a:t>Konstellation</a:t>
            </a:r>
            <a:r>
              <a:rPr lang="en-US" sz="2100" dirty="0"/>
              <a:t> 1: </a:t>
            </a:r>
            <a:r>
              <a:rPr lang="en-US" sz="2100" dirty="0" err="1"/>
              <a:t>Wachauf</a:t>
            </a:r>
            <a:r>
              <a:rPr lang="en-US" sz="2100" dirty="0"/>
              <a:t> (1989) </a:t>
            </a:r>
          </a:p>
          <a:p>
            <a:pPr marL="685800" lvl="1" indent="-385763">
              <a:buFontTx/>
              <a:buAutoNum type="alphaLcParenR"/>
              <a:defRPr/>
            </a:pPr>
            <a:r>
              <a:rPr lang="en-US" sz="2100" dirty="0" err="1"/>
              <a:t>Konstellation</a:t>
            </a:r>
            <a:r>
              <a:rPr lang="en-US" sz="2100" dirty="0"/>
              <a:t> 2: ERT (1991)</a:t>
            </a:r>
          </a:p>
          <a:p>
            <a:pPr>
              <a:buFontTx/>
              <a:buNone/>
            </a:pPr>
            <a:endParaRPr lang="en-US" sz="2100" b="1" dirty="0"/>
          </a:p>
          <a:p>
            <a:pPr>
              <a:buFontTx/>
              <a:buNone/>
            </a:pPr>
            <a:r>
              <a:rPr lang="en-US" sz="2100" b="1" dirty="0"/>
              <a:t>Der </a:t>
            </a:r>
            <a:r>
              <a:rPr lang="en-US" sz="2100" b="1" dirty="0" err="1"/>
              <a:t>Anwendungsbereich</a:t>
            </a:r>
            <a:r>
              <a:rPr lang="en-US" sz="2100" b="1" dirty="0"/>
              <a:t> des EU-</a:t>
            </a:r>
            <a:r>
              <a:rPr lang="en-US" sz="2100" b="1" dirty="0" err="1"/>
              <a:t>Rechts</a:t>
            </a:r>
            <a:r>
              <a:rPr lang="en-US" sz="2100" dirty="0"/>
              <a:t>: </a:t>
            </a:r>
          </a:p>
          <a:p>
            <a:r>
              <a:rPr lang="en-US" sz="2100" dirty="0"/>
              <a:t>Grogan (1991)</a:t>
            </a:r>
          </a:p>
          <a:p>
            <a:r>
              <a:rPr lang="en-US" sz="2100" dirty="0" err="1"/>
              <a:t>Kremzow</a:t>
            </a:r>
            <a:r>
              <a:rPr lang="en-US" sz="2100" dirty="0"/>
              <a:t> (1997)</a:t>
            </a:r>
          </a:p>
          <a:p>
            <a:r>
              <a:rPr lang="en-US" sz="2100" dirty="0"/>
              <a:t>Carpenter (2002)</a:t>
            </a:r>
          </a:p>
          <a:p>
            <a:pPr>
              <a:buFontTx/>
              <a:buNone/>
            </a:pPr>
            <a:endParaRPr lang="en-US" sz="2100" dirty="0"/>
          </a:p>
          <a:p>
            <a:pPr>
              <a:buFont typeface="Arial" charset="0"/>
              <a:buNone/>
            </a:pPr>
            <a:endParaRPr lang="en-US" sz="2100" dirty="0"/>
          </a:p>
          <a:p>
            <a:pPr>
              <a:buFontTx/>
              <a:buNone/>
            </a:pPr>
            <a:endParaRPr lang="en-US" sz="2100" dirty="0"/>
          </a:p>
        </p:txBody>
      </p:sp>
    </p:spTree>
    <p:extLst>
      <p:ext uri="{BB962C8B-B14F-4D97-AF65-F5344CB8AC3E}">
        <p14:creationId xmlns:p14="http://schemas.microsoft.com/office/powerpoint/2010/main" val="2613028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3"/>
          <p:cNvSpPr>
            <a:spLocks noGrp="1" noChangeArrowheads="1"/>
          </p:cNvSpPr>
          <p:nvPr>
            <p:ph type="body" idx="1"/>
          </p:nvPr>
        </p:nvSpPr>
        <p:spPr>
          <a:xfrm>
            <a:off x="827584" y="1563638"/>
            <a:ext cx="6429375" cy="3923109"/>
          </a:xfrm>
        </p:spPr>
        <p:txBody>
          <a:bodyPr/>
          <a:lstStyle/>
          <a:p>
            <a:pPr>
              <a:buFontTx/>
              <a:buNone/>
            </a:pPr>
            <a:endParaRPr lang="en-US" sz="2100" b="1" dirty="0"/>
          </a:p>
          <a:p>
            <a:pPr>
              <a:buFontTx/>
              <a:buNone/>
            </a:pPr>
            <a:r>
              <a:rPr lang="en-US" sz="2100" b="1" dirty="0" err="1"/>
              <a:t>Grundrechte</a:t>
            </a:r>
            <a:r>
              <a:rPr lang="en-US" sz="2100" b="1" dirty="0"/>
              <a:t> „versus “ </a:t>
            </a:r>
            <a:r>
              <a:rPr lang="en-US" sz="2100" b="1" dirty="0" err="1"/>
              <a:t>Grundfreiheiten</a:t>
            </a:r>
            <a:r>
              <a:rPr lang="en-US" sz="2100" dirty="0"/>
              <a:t>:</a:t>
            </a:r>
          </a:p>
          <a:p>
            <a:r>
              <a:rPr lang="en-US" sz="2100" dirty="0" err="1"/>
              <a:t>Schmidberger</a:t>
            </a:r>
            <a:r>
              <a:rPr lang="en-US" sz="2100" dirty="0"/>
              <a:t> (2003)</a:t>
            </a:r>
          </a:p>
          <a:p>
            <a:r>
              <a:rPr lang="en-US" sz="2100" dirty="0"/>
              <a:t>Omega (2005)</a:t>
            </a:r>
          </a:p>
          <a:p>
            <a:pPr>
              <a:buFont typeface="Arial" charset="0"/>
              <a:buNone/>
            </a:pPr>
            <a:endParaRPr lang="en-US" sz="2100" dirty="0"/>
          </a:p>
          <a:p>
            <a:pPr>
              <a:buFont typeface="Arial" charset="0"/>
              <a:buNone/>
            </a:pPr>
            <a:r>
              <a:rPr lang="en-US" sz="2100" b="1" dirty="0" err="1"/>
              <a:t>Grundrechte</a:t>
            </a:r>
            <a:r>
              <a:rPr lang="en-US" sz="2100" b="1" dirty="0"/>
              <a:t> </a:t>
            </a:r>
            <a:r>
              <a:rPr lang="en-US" sz="2100" b="1" dirty="0" err="1"/>
              <a:t>als</a:t>
            </a:r>
            <a:r>
              <a:rPr lang="en-US" sz="2100" b="1" dirty="0"/>
              <a:t> </a:t>
            </a:r>
            <a:r>
              <a:rPr lang="en-US" sz="2100" b="1" dirty="0" err="1"/>
              <a:t>Masstab</a:t>
            </a:r>
            <a:r>
              <a:rPr lang="en-US" sz="2100" b="1" dirty="0"/>
              <a:t> </a:t>
            </a:r>
            <a:r>
              <a:rPr lang="en-US" sz="2100" b="1" dirty="0" err="1"/>
              <a:t>für</a:t>
            </a:r>
            <a:r>
              <a:rPr lang="en-US" sz="2100" b="1" dirty="0"/>
              <a:t> </a:t>
            </a:r>
            <a:r>
              <a:rPr lang="en-US" sz="2100" b="1" dirty="0" err="1"/>
              <a:t>Sekundärrecht</a:t>
            </a:r>
            <a:r>
              <a:rPr lang="en-US" sz="2100" dirty="0"/>
              <a:t>: </a:t>
            </a:r>
          </a:p>
          <a:p>
            <a:r>
              <a:rPr lang="en-US" sz="2100" dirty="0" err="1"/>
              <a:t>Schecke</a:t>
            </a:r>
            <a:r>
              <a:rPr lang="en-US" sz="2100" dirty="0"/>
              <a:t> (2010)</a:t>
            </a:r>
          </a:p>
          <a:p>
            <a:r>
              <a:rPr lang="en-US" sz="2100" dirty="0"/>
              <a:t>Digital Rights (2013)</a:t>
            </a:r>
          </a:p>
          <a:p>
            <a:pPr>
              <a:buFontTx/>
              <a:buNone/>
            </a:pPr>
            <a:endParaRPr lang="en-US" sz="2100" dirty="0"/>
          </a:p>
        </p:txBody>
      </p:sp>
      <p:sp>
        <p:nvSpPr>
          <p:cNvPr id="5" name="Rectangle 2"/>
          <p:cNvSpPr txBox="1">
            <a:spLocks noChangeArrowheads="1"/>
          </p:cNvSpPr>
          <p:nvPr/>
        </p:nvSpPr>
        <p:spPr>
          <a:xfrm>
            <a:off x="539552" y="915566"/>
            <a:ext cx="5443538" cy="811587"/>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a:lstStyle>
          <a:p>
            <a:r>
              <a:rPr lang="en-US" dirty="0"/>
              <a:t>Rolle der </a:t>
            </a:r>
            <a:r>
              <a:rPr lang="en-US" dirty="0" err="1"/>
              <a:t>Judikatur</a:t>
            </a:r>
            <a:r>
              <a:rPr lang="en-US" dirty="0"/>
              <a:t> II</a:t>
            </a:r>
          </a:p>
        </p:txBody>
      </p:sp>
    </p:spTree>
    <p:extLst>
      <p:ext uri="{BB962C8B-B14F-4D97-AF65-F5344CB8AC3E}">
        <p14:creationId xmlns:p14="http://schemas.microsoft.com/office/powerpoint/2010/main" val="91540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p:cNvSpPr>
          <p:nvPr>
            <p:ph type="title"/>
          </p:nvPr>
        </p:nvSpPr>
        <p:spPr/>
        <p:txBody>
          <a:bodyPr>
            <a:noAutofit/>
          </a:bodyPr>
          <a:lstStyle/>
          <a:p>
            <a:pPr>
              <a:defRPr/>
            </a:pPr>
            <a:r>
              <a:rPr lang="en-IE" sz="2900" dirty="0"/>
              <a:t>Die EU Charta der </a:t>
            </a:r>
            <a:r>
              <a:rPr lang="en-IE" sz="2900" dirty="0" err="1"/>
              <a:t>Grundrechte</a:t>
            </a:r>
            <a:endParaRPr lang="en-GB" sz="2900" dirty="0"/>
          </a:p>
        </p:txBody>
      </p:sp>
      <p:sp>
        <p:nvSpPr>
          <p:cNvPr id="156674" name="Rectangle 3"/>
          <p:cNvSpPr>
            <a:spLocks noGrp="1"/>
          </p:cNvSpPr>
          <p:nvPr>
            <p:ph type="body" idx="1"/>
          </p:nvPr>
        </p:nvSpPr>
        <p:spPr>
          <a:xfrm>
            <a:off x="1485900" y="1491853"/>
            <a:ext cx="6172200" cy="3348038"/>
          </a:xfrm>
        </p:spPr>
        <p:txBody>
          <a:bodyPr>
            <a:normAutofit lnSpcReduction="10000"/>
          </a:bodyPr>
          <a:lstStyle/>
          <a:p>
            <a:pPr marL="381000" indent="-381000">
              <a:lnSpc>
                <a:spcPct val="80000"/>
              </a:lnSpc>
              <a:buFont typeface="Arial" charset="0"/>
              <a:buAutoNum type="romanUcPeriod"/>
            </a:pPr>
            <a:r>
              <a:rPr lang="de-DE" sz="1800" b="1" dirty="0"/>
              <a:t>Würde</a:t>
            </a:r>
            <a:r>
              <a:rPr lang="de-DE" sz="1800" dirty="0"/>
              <a:t> des Menschen (</a:t>
            </a:r>
            <a:r>
              <a:rPr lang="de-DE" sz="1800" dirty="0" err="1"/>
              <a:t>Artt</a:t>
            </a:r>
            <a:r>
              <a:rPr lang="de-DE" sz="1800" dirty="0"/>
              <a:t>. 1-5)</a:t>
            </a:r>
          </a:p>
          <a:p>
            <a:pPr marL="381000" indent="-381000">
              <a:lnSpc>
                <a:spcPct val="80000"/>
              </a:lnSpc>
              <a:buFont typeface="Arial" charset="0"/>
              <a:buAutoNum type="romanUcPeriod"/>
            </a:pPr>
            <a:endParaRPr lang="de-DE" sz="1800" dirty="0"/>
          </a:p>
          <a:p>
            <a:pPr marL="381000" indent="-381000">
              <a:lnSpc>
                <a:spcPct val="80000"/>
              </a:lnSpc>
              <a:buNone/>
            </a:pPr>
            <a:r>
              <a:rPr lang="de-DE" sz="1800" dirty="0"/>
              <a:t>II. </a:t>
            </a:r>
            <a:r>
              <a:rPr lang="de-DE" sz="1800" b="1" dirty="0"/>
              <a:t>Freiheiten</a:t>
            </a:r>
            <a:r>
              <a:rPr lang="de-DE" sz="1800" dirty="0"/>
              <a:t> (</a:t>
            </a:r>
            <a:r>
              <a:rPr lang="de-DE" sz="1800" dirty="0" err="1"/>
              <a:t>Artt</a:t>
            </a:r>
            <a:r>
              <a:rPr lang="de-DE" sz="1800" dirty="0"/>
              <a:t>. 6-19)</a:t>
            </a:r>
          </a:p>
          <a:p>
            <a:pPr marL="381000" indent="-381000">
              <a:lnSpc>
                <a:spcPct val="80000"/>
              </a:lnSpc>
              <a:buNone/>
            </a:pPr>
            <a:endParaRPr lang="de-DE" sz="1800" dirty="0"/>
          </a:p>
          <a:p>
            <a:pPr marL="381000" indent="-381000">
              <a:lnSpc>
                <a:spcPct val="80000"/>
              </a:lnSpc>
              <a:buNone/>
            </a:pPr>
            <a:r>
              <a:rPr lang="de-DE" sz="1800" dirty="0"/>
              <a:t>III. </a:t>
            </a:r>
            <a:r>
              <a:rPr lang="de-DE" sz="1800" b="1" dirty="0"/>
              <a:t>Gleichheit</a:t>
            </a:r>
            <a:r>
              <a:rPr lang="de-DE" sz="1800" dirty="0"/>
              <a:t> (</a:t>
            </a:r>
            <a:r>
              <a:rPr lang="de-DE" sz="1800" dirty="0" err="1"/>
              <a:t>Artt</a:t>
            </a:r>
            <a:r>
              <a:rPr lang="de-DE" sz="1800" dirty="0"/>
              <a:t>. 20-26)</a:t>
            </a:r>
          </a:p>
          <a:p>
            <a:pPr marL="381000" indent="-381000">
              <a:lnSpc>
                <a:spcPct val="80000"/>
              </a:lnSpc>
              <a:buNone/>
            </a:pPr>
            <a:endParaRPr lang="de-DE" sz="1800" dirty="0"/>
          </a:p>
          <a:p>
            <a:pPr marL="381000" indent="-381000">
              <a:lnSpc>
                <a:spcPct val="80000"/>
              </a:lnSpc>
              <a:buNone/>
            </a:pPr>
            <a:r>
              <a:rPr lang="de-DE" sz="1800" dirty="0"/>
              <a:t>IV. </a:t>
            </a:r>
            <a:r>
              <a:rPr lang="de-DE" sz="1800" b="1" dirty="0"/>
              <a:t>Solidarität</a:t>
            </a:r>
            <a:r>
              <a:rPr lang="de-DE" sz="1800" dirty="0"/>
              <a:t> (Art. 27-38)</a:t>
            </a:r>
          </a:p>
          <a:p>
            <a:pPr marL="381000" indent="-381000">
              <a:lnSpc>
                <a:spcPct val="80000"/>
              </a:lnSpc>
              <a:buNone/>
            </a:pPr>
            <a:endParaRPr lang="de-DE" sz="1800" dirty="0"/>
          </a:p>
          <a:p>
            <a:pPr marL="381000" indent="-381000">
              <a:lnSpc>
                <a:spcPct val="80000"/>
              </a:lnSpc>
              <a:buNone/>
            </a:pPr>
            <a:r>
              <a:rPr lang="de-DE" sz="1800" dirty="0"/>
              <a:t>V. </a:t>
            </a:r>
            <a:r>
              <a:rPr lang="de-DE" sz="1800" b="1" dirty="0" err="1"/>
              <a:t>Bürgerrrechte</a:t>
            </a:r>
            <a:r>
              <a:rPr lang="de-DE" sz="1800" dirty="0"/>
              <a:t> (</a:t>
            </a:r>
            <a:r>
              <a:rPr lang="de-DE" sz="1800" dirty="0" err="1"/>
              <a:t>Artt</a:t>
            </a:r>
            <a:r>
              <a:rPr lang="de-DE" sz="1800" dirty="0"/>
              <a:t>. 39-46)</a:t>
            </a:r>
          </a:p>
          <a:p>
            <a:pPr marL="381000" indent="-381000">
              <a:lnSpc>
                <a:spcPct val="80000"/>
              </a:lnSpc>
              <a:buNone/>
            </a:pPr>
            <a:endParaRPr lang="de-DE" sz="1800" dirty="0"/>
          </a:p>
          <a:p>
            <a:pPr marL="381000" indent="-381000">
              <a:lnSpc>
                <a:spcPct val="80000"/>
              </a:lnSpc>
              <a:buNone/>
            </a:pPr>
            <a:r>
              <a:rPr lang="de-DE" sz="1800" dirty="0"/>
              <a:t>VI. </a:t>
            </a:r>
            <a:r>
              <a:rPr lang="de-DE" sz="1800" b="1" dirty="0"/>
              <a:t>Justizielle Rechte</a:t>
            </a:r>
            <a:r>
              <a:rPr lang="de-DE" sz="1800" dirty="0"/>
              <a:t> (</a:t>
            </a:r>
            <a:r>
              <a:rPr lang="de-DE" sz="1800" dirty="0" err="1"/>
              <a:t>Artt</a:t>
            </a:r>
            <a:r>
              <a:rPr lang="de-DE" sz="1800" dirty="0"/>
              <a:t>. 47-50)</a:t>
            </a:r>
          </a:p>
          <a:p>
            <a:pPr marL="381000" indent="-381000">
              <a:lnSpc>
                <a:spcPct val="80000"/>
              </a:lnSpc>
              <a:buNone/>
            </a:pPr>
            <a:endParaRPr lang="de-DE" sz="1800" dirty="0"/>
          </a:p>
          <a:p>
            <a:pPr marL="381000" indent="-381000">
              <a:lnSpc>
                <a:spcPct val="80000"/>
              </a:lnSpc>
              <a:buNone/>
            </a:pPr>
            <a:r>
              <a:rPr lang="de-DE" sz="1800" dirty="0"/>
              <a:t>VII. </a:t>
            </a:r>
            <a:r>
              <a:rPr lang="de-DE" sz="1800" b="1" dirty="0"/>
              <a:t>Schlussbestimmungen</a:t>
            </a:r>
            <a:r>
              <a:rPr lang="de-DE" sz="1800" dirty="0"/>
              <a:t> (</a:t>
            </a:r>
            <a:r>
              <a:rPr lang="de-DE" sz="1800" dirty="0" err="1"/>
              <a:t>Artt</a:t>
            </a:r>
            <a:r>
              <a:rPr lang="de-DE" sz="1800" dirty="0"/>
              <a:t>. 51-54)</a:t>
            </a:r>
            <a:endParaRPr lang="en-GB" sz="1800" dirty="0"/>
          </a:p>
          <a:p>
            <a:pPr marL="1295400" lvl="3" indent="-266700">
              <a:lnSpc>
                <a:spcPct val="80000"/>
              </a:lnSpc>
              <a:buNone/>
            </a:pPr>
            <a:endParaRPr lang="en-GB" dirty="0"/>
          </a:p>
          <a:p>
            <a:pPr marL="1295400" lvl="3" indent="-266700">
              <a:lnSpc>
                <a:spcPct val="80000"/>
              </a:lnSpc>
              <a:spcBef>
                <a:spcPts val="225"/>
              </a:spcBef>
              <a:spcAft>
                <a:spcPts val="225"/>
              </a:spcAft>
              <a:buNone/>
            </a:pPr>
            <a:endParaRPr lang="en-GB" b="1" dirty="0"/>
          </a:p>
        </p:txBody>
      </p:sp>
    </p:spTree>
    <p:extLst>
      <p:ext uri="{BB962C8B-B14F-4D97-AF65-F5344CB8AC3E}">
        <p14:creationId xmlns:p14="http://schemas.microsoft.com/office/powerpoint/2010/main" val="2793652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4713100" y="262152"/>
            <a:ext cx="4333943" cy="368391"/>
          </a:xfrm>
          <a:prstGeom prst="rect">
            <a:avLst/>
          </a:prstGeom>
          <a:solidFill>
            <a:schemeClr val="bg1">
              <a:lumMod val="85000"/>
            </a:schemeClr>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
        <p:nvSpPr>
          <p:cNvPr id="6" name="Rectangle 5"/>
          <p:cNvSpPr/>
          <p:nvPr/>
        </p:nvSpPr>
        <p:spPr>
          <a:xfrm>
            <a:off x="1045990" y="1582067"/>
            <a:ext cx="1081088" cy="270272"/>
          </a:xfrm>
          <a:prstGeom prst="rect">
            <a:avLst/>
          </a:prstGeom>
          <a:solidFill>
            <a:srgbClr val="0026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II Freedoms</a:t>
            </a:r>
          </a:p>
          <a:p>
            <a:pPr>
              <a:defRPr/>
            </a:pPr>
            <a:r>
              <a:rPr lang="en-GB" sz="750" dirty="0"/>
              <a:t>(Articles 6–19)</a:t>
            </a:r>
          </a:p>
        </p:txBody>
      </p:sp>
      <p:sp>
        <p:nvSpPr>
          <p:cNvPr id="7" name="Rectangle 6"/>
          <p:cNvSpPr/>
          <p:nvPr/>
        </p:nvSpPr>
        <p:spPr>
          <a:xfrm>
            <a:off x="1045991" y="2553617"/>
            <a:ext cx="1079897"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III Equality</a:t>
            </a:r>
          </a:p>
          <a:p>
            <a:pPr>
              <a:defRPr/>
            </a:pPr>
            <a:r>
              <a:rPr lang="en-GB" sz="750" dirty="0"/>
              <a:t>(Articles 20–26)</a:t>
            </a:r>
          </a:p>
        </p:txBody>
      </p:sp>
      <p:sp>
        <p:nvSpPr>
          <p:cNvPr id="8" name="Rectangle 7"/>
          <p:cNvSpPr/>
          <p:nvPr/>
        </p:nvSpPr>
        <p:spPr>
          <a:xfrm>
            <a:off x="1045990" y="4497908"/>
            <a:ext cx="1081088" cy="270272"/>
          </a:xfrm>
          <a:prstGeom prst="rect">
            <a:avLst/>
          </a:prstGeom>
          <a:solidFill>
            <a:srgbClr val="A8263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VI Justice </a:t>
            </a:r>
          </a:p>
          <a:p>
            <a:pPr>
              <a:defRPr/>
            </a:pPr>
            <a:r>
              <a:rPr lang="en-GB" sz="750" dirty="0"/>
              <a:t>(Articles 47–50) </a:t>
            </a:r>
          </a:p>
        </p:txBody>
      </p:sp>
      <p:sp>
        <p:nvSpPr>
          <p:cNvPr id="9" name="Rectangle 8"/>
          <p:cNvSpPr/>
          <p:nvPr/>
        </p:nvSpPr>
        <p:spPr>
          <a:xfrm>
            <a:off x="1045990" y="1258219"/>
            <a:ext cx="1081088" cy="269081"/>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 Dignity</a:t>
            </a:r>
          </a:p>
          <a:p>
            <a:pPr>
              <a:defRPr/>
            </a:pPr>
            <a:r>
              <a:rPr lang="en-GB" sz="750" dirty="0"/>
              <a:t>(Articles 1–5)</a:t>
            </a:r>
          </a:p>
        </p:txBody>
      </p:sp>
      <p:sp>
        <p:nvSpPr>
          <p:cNvPr id="10" name="Rectangle 9"/>
          <p:cNvSpPr/>
          <p:nvPr/>
        </p:nvSpPr>
        <p:spPr>
          <a:xfrm>
            <a:off x="1045990" y="2877467"/>
            <a:ext cx="1081088" cy="27027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IV Solidarity</a:t>
            </a:r>
          </a:p>
          <a:p>
            <a:pPr>
              <a:defRPr/>
            </a:pPr>
            <a:r>
              <a:rPr lang="en-GB" sz="750" dirty="0"/>
              <a:t>(Articles 27–38)</a:t>
            </a:r>
          </a:p>
        </p:txBody>
      </p:sp>
      <p:sp>
        <p:nvSpPr>
          <p:cNvPr id="11" name="Rectangle 10"/>
          <p:cNvSpPr/>
          <p:nvPr/>
        </p:nvSpPr>
        <p:spPr>
          <a:xfrm>
            <a:off x="1045990" y="3850208"/>
            <a:ext cx="1081088" cy="27027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V Citizens’ rights (Articles 39–46)</a:t>
            </a:r>
          </a:p>
        </p:txBody>
      </p:sp>
      <p:sp>
        <p:nvSpPr>
          <p:cNvPr id="12" name="Rectangle 11"/>
          <p:cNvSpPr/>
          <p:nvPr/>
        </p:nvSpPr>
        <p:spPr>
          <a:xfrm>
            <a:off x="1043608" y="4821758"/>
            <a:ext cx="1081088"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VII General provisions </a:t>
            </a:r>
            <a:r>
              <a:rPr lang="en-GB" sz="750" dirty="0"/>
              <a:t>(Articles 51–54)</a:t>
            </a:r>
          </a:p>
        </p:txBody>
      </p:sp>
      <p:sp>
        <p:nvSpPr>
          <p:cNvPr id="13" name="Rectangle 12"/>
          <p:cNvSpPr/>
          <p:nvPr/>
        </p:nvSpPr>
        <p:spPr>
          <a:xfrm>
            <a:off x="1043609" y="934369"/>
            <a:ext cx="1079897"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Preamble</a:t>
            </a:r>
          </a:p>
        </p:txBody>
      </p:sp>
      <p:sp>
        <p:nvSpPr>
          <p:cNvPr id="14" name="Rectangle 13"/>
          <p:cNvSpPr/>
          <p:nvPr/>
        </p:nvSpPr>
        <p:spPr>
          <a:xfrm>
            <a:off x="2303861" y="1582067"/>
            <a:ext cx="809625"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6 Liberty and security</a:t>
            </a:r>
          </a:p>
        </p:txBody>
      </p:sp>
      <p:sp>
        <p:nvSpPr>
          <p:cNvPr id="15" name="Rectangle 14"/>
          <p:cNvSpPr/>
          <p:nvPr/>
        </p:nvSpPr>
        <p:spPr>
          <a:xfrm>
            <a:off x="3168254" y="1582067"/>
            <a:ext cx="809625"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7 Private and family life</a:t>
            </a:r>
          </a:p>
        </p:txBody>
      </p:sp>
      <p:sp>
        <p:nvSpPr>
          <p:cNvPr id="16" name="Rectangle 15"/>
          <p:cNvSpPr/>
          <p:nvPr/>
        </p:nvSpPr>
        <p:spPr>
          <a:xfrm>
            <a:off x="4031456" y="1582067"/>
            <a:ext cx="810816" cy="270272"/>
          </a:xfrm>
          <a:prstGeom prst="rect">
            <a:avLst/>
          </a:prstGeom>
          <a:solidFill>
            <a:schemeClr val="bg1"/>
          </a:solid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8 Personal data</a:t>
            </a:r>
          </a:p>
        </p:txBody>
      </p:sp>
      <p:sp>
        <p:nvSpPr>
          <p:cNvPr id="17" name="Rectangle 16"/>
          <p:cNvSpPr/>
          <p:nvPr/>
        </p:nvSpPr>
        <p:spPr>
          <a:xfrm>
            <a:off x="4895851" y="1582067"/>
            <a:ext cx="809625"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9 Marry and found family</a:t>
            </a:r>
          </a:p>
        </p:txBody>
      </p:sp>
      <p:sp>
        <p:nvSpPr>
          <p:cNvPr id="18" name="Rectangle 17"/>
          <p:cNvSpPr/>
          <p:nvPr/>
        </p:nvSpPr>
        <p:spPr>
          <a:xfrm>
            <a:off x="5760245" y="1582067"/>
            <a:ext cx="1079897"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10 Thought conscience and religion</a:t>
            </a:r>
          </a:p>
        </p:txBody>
      </p:sp>
      <p:sp>
        <p:nvSpPr>
          <p:cNvPr id="19" name="Rectangle 18"/>
          <p:cNvSpPr/>
          <p:nvPr/>
        </p:nvSpPr>
        <p:spPr>
          <a:xfrm>
            <a:off x="2303861" y="1905917"/>
            <a:ext cx="1079897"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11 Expression and information</a:t>
            </a:r>
          </a:p>
        </p:txBody>
      </p:sp>
      <p:sp>
        <p:nvSpPr>
          <p:cNvPr id="20" name="Rectangle 19"/>
          <p:cNvSpPr/>
          <p:nvPr/>
        </p:nvSpPr>
        <p:spPr>
          <a:xfrm>
            <a:off x="3437335" y="1905917"/>
            <a:ext cx="1081088"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12 Assembly and association</a:t>
            </a:r>
          </a:p>
        </p:txBody>
      </p:sp>
      <p:sp>
        <p:nvSpPr>
          <p:cNvPr id="21" name="Rectangle 20"/>
          <p:cNvSpPr/>
          <p:nvPr/>
        </p:nvSpPr>
        <p:spPr>
          <a:xfrm>
            <a:off x="4572001" y="1905917"/>
            <a:ext cx="809625"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13 Arts and sciences</a:t>
            </a:r>
          </a:p>
        </p:txBody>
      </p:sp>
      <p:sp>
        <p:nvSpPr>
          <p:cNvPr id="22" name="Rectangle 21"/>
          <p:cNvSpPr/>
          <p:nvPr/>
        </p:nvSpPr>
        <p:spPr>
          <a:xfrm>
            <a:off x="5436395" y="1905917"/>
            <a:ext cx="809625"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14 Education </a:t>
            </a:r>
          </a:p>
        </p:txBody>
      </p:sp>
      <p:sp>
        <p:nvSpPr>
          <p:cNvPr id="23" name="Rectangle 22"/>
          <p:cNvSpPr/>
          <p:nvPr/>
        </p:nvSpPr>
        <p:spPr>
          <a:xfrm>
            <a:off x="6299598" y="1905917"/>
            <a:ext cx="1081088"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15 Choose occupation and engage in work</a:t>
            </a:r>
          </a:p>
        </p:txBody>
      </p:sp>
      <p:sp>
        <p:nvSpPr>
          <p:cNvPr id="24" name="Rectangle 23"/>
          <p:cNvSpPr/>
          <p:nvPr/>
        </p:nvSpPr>
        <p:spPr>
          <a:xfrm>
            <a:off x="2303861" y="2229767"/>
            <a:ext cx="809625"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16 Conduct a business </a:t>
            </a:r>
          </a:p>
        </p:txBody>
      </p:sp>
      <p:sp>
        <p:nvSpPr>
          <p:cNvPr id="25" name="Rectangle 24"/>
          <p:cNvSpPr/>
          <p:nvPr/>
        </p:nvSpPr>
        <p:spPr>
          <a:xfrm>
            <a:off x="3168254" y="2229767"/>
            <a:ext cx="809625"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17 Property</a:t>
            </a:r>
          </a:p>
        </p:txBody>
      </p:sp>
      <p:sp>
        <p:nvSpPr>
          <p:cNvPr id="26" name="Rectangle 25"/>
          <p:cNvSpPr/>
          <p:nvPr/>
        </p:nvSpPr>
        <p:spPr>
          <a:xfrm>
            <a:off x="4031456" y="2229767"/>
            <a:ext cx="810816"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18 Asylum</a:t>
            </a:r>
          </a:p>
        </p:txBody>
      </p:sp>
      <p:sp>
        <p:nvSpPr>
          <p:cNvPr id="27" name="Rectangle 26"/>
          <p:cNvSpPr/>
          <p:nvPr/>
        </p:nvSpPr>
        <p:spPr>
          <a:xfrm>
            <a:off x="4923236" y="2229767"/>
            <a:ext cx="1079897"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19 Removal, expulsion or extradition</a:t>
            </a:r>
          </a:p>
        </p:txBody>
      </p:sp>
      <p:sp>
        <p:nvSpPr>
          <p:cNvPr id="28" name="Rectangle 27"/>
          <p:cNvSpPr/>
          <p:nvPr/>
        </p:nvSpPr>
        <p:spPr>
          <a:xfrm>
            <a:off x="2303861" y="1258219"/>
            <a:ext cx="809625"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 Human dignity</a:t>
            </a:r>
          </a:p>
        </p:txBody>
      </p:sp>
      <p:sp>
        <p:nvSpPr>
          <p:cNvPr id="29" name="Rectangle 28"/>
          <p:cNvSpPr/>
          <p:nvPr/>
        </p:nvSpPr>
        <p:spPr>
          <a:xfrm>
            <a:off x="3168254" y="1258219"/>
            <a:ext cx="809625" cy="269081"/>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 Life</a:t>
            </a:r>
          </a:p>
        </p:txBody>
      </p:sp>
      <p:sp>
        <p:nvSpPr>
          <p:cNvPr id="30" name="Rectangle 29"/>
          <p:cNvSpPr/>
          <p:nvPr/>
        </p:nvSpPr>
        <p:spPr>
          <a:xfrm>
            <a:off x="4031456" y="1258219"/>
            <a:ext cx="810816" cy="269081"/>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 Integrity of the person</a:t>
            </a:r>
          </a:p>
        </p:txBody>
      </p:sp>
      <p:sp>
        <p:nvSpPr>
          <p:cNvPr id="31" name="Rectangle 30"/>
          <p:cNvSpPr/>
          <p:nvPr/>
        </p:nvSpPr>
        <p:spPr>
          <a:xfrm>
            <a:off x="4895851" y="1258219"/>
            <a:ext cx="1620441" cy="269081"/>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 Torture and inhuman degrading treatment or punishment</a:t>
            </a:r>
          </a:p>
        </p:txBody>
      </p:sp>
      <p:sp>
        <p:nvSpPr>
          <p:cNvPr id="32" name="Rectangle 31"/>
          <p:cNvSpPr/>
          <p:nvPr/>
        </p:nvSpPr>
        <p:spPr>
          <a:xfrm>
            <a:off x="6569869" y="1258219"/>
            <a:ext cx="810816" cy="269081"/>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5 Slavery and forced labour</a:t>
            </a:r>
          </a:p>
        </p:txBody>
      </p:sp>
      <p:sp>
        <p:nvSpPr>
          <p:cNvPr id="33" name="Rectangle 32"/>
          <p:cNvSpPr/>
          <p:nvPr/>
        </p:nvSpPr>
        <p:spPr>
          <a:xfrm>
            <a:off x="2303861" y="2553617"/>
            <a:ext cx="809625" cy="270272"/>
          </a:xfrm>
          <a:prstGeom prst="rect">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20 Equality before the law </a:t>
            </a:r>
          </a:p>
        </p:txBody>
      </p:sp>
      <p:sp>
        <p:nvSpPr>
          <p:cNvPr id="34" name="Rectangle 33"/>
          <p:cNvSpPr/>
          <p:nvPr/>
        </p:nvSpPr>
        <p:spPr>
          <a:xfrm>
            <a:off x="2303861" y="2877467"/>
            <a:ext cx="1350169"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27  Workers right to information and consultation</a:t>
            </a:r>
          </a:p>
        </p:txBody>
      </p:sp>
      <p:sp>
        <p:nvSpPr>
          <p:cNvPr id="35" name="Rectangle 34"/>
          <p:cNvSpPr/>
          <p:nvPr/>
        </p:nvSpPr>
        <p:spPr>
          <a:xfrm>
            <a:off x="2303860" y="385020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39 Vote and stand as candidate to EP</a:t>
            </a:r>
          </a:p>
        </p:txBody>
      </p:sp>
      <p:sp>
        <p:nvSpPr>
          <p:cNvPr id="36" name="Rectangle 35"/>
          <p:cNvSpPr/>
          <p:nvPr/>
        </p:nvSpPr>
        <p:spPr>
          <a:xfrm>
            <a:off x="2303860" y="4497908"/>
            <a:ext cx="1080000"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47 Effective remedy and fair trial </a:t>
            </a:r>
          </a:p>
        </p:txBody>
      </p:sp>
      <p:sp>
        <p:nvSpPr>
          <p:cNvPr id="37" name="Rectangle 36"/>
          <p:cNvSpPr/>
          <p:nvPr/>
        </p:nvSpPr>
        <p:spPr>
          <a:xfrm>
            <a:off x="2303861" y="4821758"/>
            <a:ext cx="809625"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51 Application </a:t>
            </a:r>
            <a:endParaRPr lang="en-GB" sz="750" dirty="0"/>
          </a:p>
        </p:txBody>
      </p:sp>
      <p:sp>
        <p:nvSpPr>
          <p:cNvPr id="38" name="Rectangle 37"/>
          <p:cNvSpPr/>
          <p:nvPr/>
        </p:nvSpPr>
        <p:spPr>
          <a:xfrm>
            <a:off x="2303861" y="934369"/>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Peace – common values</a:t>
            </a:r>
          </a:p>
        </p:txBody>
      </p:sp>
      <p:sp>
        <p:nvSpPr>
          <p:cNvPr id="39" name="Rectangle 38"/>
          <p:cNvSpPr/>
          <p:nvPr/>
        </p:nvSpPr>
        <p:spPr>
          <a:xfrm>
            <a:off x="3168255" y="934369"/>
            <a:ext cx="539353"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Universal values</a:t>
            </a:r>
          </a:p>
        </p:txBody>
      </p:sp>
      <p:sp>
        <p:nvSpPr>
          <p:cNvPr id="40" name="Rectangle 39"/>
          <p:cNvSpPr/>
          <p:nvPr/>
        </p:nvSpPr>
        <p:spPr>
          <a:xfrm>
            <a:off x="3762375" y="934369"/>
            <a:ext cx="576000"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Diversity, </a:t>
            </a:r>
            <a:r>
              <a:rPr lang="en-GB" sz="750" dirty="0" err="1"/>
              <a:t>etc</a:t>
            </a:r>
            <a:endParaRPr lang="en-GB" sz="750" dirty="0"/>
          </a:p>
        </p:txBody>
      </p:sp>
      <p:sp>
        <p:nvSpPr>
          <p:cNvPr id="41" name="Rectangle 40"/>
          <p:cNvSpPr/>
          <p:nvPr/>
        </p:nvSpPr>
        <p:spPr>
          <a:xfrm>
            <a:off x="4389329" y="934369"/>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more visible</a:t>
            </a:r>
          </a:p>
        </p:txBody>
      </p:sp>
      <p:sp>
        <p:nvSpPr>
          <p:cNvPr id="42" name="Rectangle 41"/>
          <p:cNvSpPr/>
          <p:nvPr/>
        </p:nvSpPr>
        <p:spPr>
          <a:xfrm>
            <a:off x="5271461" y="934369"/>
            <a:ext cx="810816"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Reaffirms const. and int’l rights</a:t>
            </a:r>
          </a:p>
        </p:txBody>
      </p:sp>
      <p:sp>
        <p:nvSpPr>
          <p:cNvPr id="43" name="Rectangle 42"/>
          <p:cNvSpPr/>
          <p:nvPr/>
        </p:nvSpPr>
        <p:spPr>
          <a:xfrm>
            <a:off x="6155975" y="934369"/>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duties, responsibilities</a:t>
            </a:r>
          </a:p>
        </p:txBody>
      </p:sp>
      <p:sp>
        <p:nvSpPr>
          <p:cNvPr id="44" name="Rectangle 43"/>
          <p:cNvSpPr/>
          <p:nvPr/>
        </p:nvSpPr>
        <p:spPr>
          <a:xfrm>
            <a:off x="7020368" y="934369"/>
            <a:ext cx="864000"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freedoms and principles</a:t>
            </a:r>
          </a:p>
        </p:txBody>
      </p:sp>
      <p:sp>
        <p:nvSpPr>
          <p:cNvPr id="45" name="Rectangle 44"/>
          <p:cNvSpPr/>
          <p:nvPr/>
        </p:nvSpPr>
        <p:spPr>
          <a:xfrm>
            <a:off x="7164287" y="2553617"/>
            <a:ext cx="1152000"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26 Integration of persons with disabilities </a:t>
            </a:r>
          </a:p>
        </p:txBody>
      </p:sp>
      <p:sp>
        <p:nvSpPr>
          <p:cNvPr id="46" name="Rectangle 45"/>
          <p:cNvSpPr/>
          <p:nvPr/>
        </p:nvSpPr>
        <p:spPr>
          <a:xfrm>
            <a:off x="6632920" y="2553617"/>
            <a:ext cx="468000"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25 Elderly </a:t>
            </a:r>
          </a:p>
        </p:txBody>
      </p:sp>
      <p:sp>
        <p:nvSpPr>
          <p:cNvPr id="47" name="Rectangle 46"/>
          <p:cNvSpPr/>
          <p:nvPr/>
        </p:nvSpPr>
        <p:spPr>
          <a:xfrm>
            <a:off x="6084167" y="2553617"/>
            <a:ext cx="468000"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24 The child </a:t>
            </a:r>
          </a:p>
        </p:txBody>
      </p:sp>
      <p:sp>
        <p:nvSpPr>
          <p:cNvPr id="48" name="Rectangle 47"/>
          <p:cNvSpPr/>
          <p:nvPr/>
        </p:nvSpPr>
        <p:spPr>
          <a:xfrm>
            <a:off x="5166121" y="2553617"/>
            <a:ext cx="864000"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23 Equality: men and women </a:t>
            </a:r>
          </a:p>
        </p:txBody>
      </p:sp>
      <p:sp>
        <p:nvSpPr>
          <p:cNvPr id="49" name="Rectangle 48"/>
          <p:cNvSpPr/>
          <p:nvPr/>
        </p:nvSpPr>
        <p:spPr>
          <a:xfrm>
            <a:off x="4031458" y="2553617"/>
            <a:ext cx="1079897"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22 Cultural, religious and linguistic diversity</a:t>
            </a:r>
          </a:p>
        </p:txBody>
      </p:sp>
      <p:sp>
        <p:nvSpPr>
          <p:cNvPr id="50" name="Rectangle 49"/>
          <p:cNvSpPr/>
          <p:nvPr/>
        </p:nvSpPr>
        <p:spPr>
          <a:xfrm>
            <a:off x="3168254" y="2553617"/>
            <a:ext cx="809625"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21 Non-discrimination</a:t>
            </a:r>
          </a:p>
        </p:txBody>
      </p:sp>
      <p:sp>
        <p:nvSpPr>
          <p:cNvPr id="52" name="Rectangle 51"/>
          <p:cNvSpPr/>
          <p:nvPr/>
        </p:nvSpPr>
        <p:spPr>
          <a:xfrm>
            <a:off x="3717133" y="2879254"/>
            <a:ext cx="1079897"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28 collective bargaining and action </a:t>
            </a:r>
          </a:p>
        </p:txBody>
      </p:sp>
      <p:sp>
        <p:nvSpPr>
          <p:cNvPr id="53" name="Rectangle 52"/>
          <p:cNvSpPr/>
          <p:nvPr/>
        </p:nvSpPr>
        <p:spPr>
          <a:xfrm>
            <a:off x="4870996" y="2877467"/>
            <a:ext cx="944165"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29 Access to placement services </a:t>
            </a:r>
          </a:p>
        </p:txBody>
      </p:sp>
      <p:sp>
        <p:nvSpPr>
          <p:cNvPr id="54" name="Rectangle 53"/>
          <p:cNvSpPr/>
          <p:nvPr/>
        </p:nvSpPr>
        <p:spPr>
          <a:xfrm>
            <a:off x="5889127" y="2877467"/>
            <a:ext cx="945356"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30 Unjustified dismissal </a:t>
            </a:r>
          </a:p>
        </p:txBody>
      </p:sp>
      <p:sp>
        <p:nvSpPr>
          <p:cNvPr id="55" name="Rectangle 54"/>
          <p:cNvSpPr/>
          <p:nvPr/>
        </p:nvSpPr>
        <p:spPr>
          <a:xfrm>
            <a:off x="6908008" y="2877467"/>
            <a:ext cx="945356"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31 Fair and just working conditions </a:t>
            </a:r>
          </a:p>
        </p:txBody>
      </p:sp>
      <p:sp>
        <p:nvSpPr>
          <p:cNvPr id="56" name="Rectangle 55"/>
          <p:cNvSpPr/>
          <p:nvPr/>
        </p:nvSpPr>
        <p:spPr>
          <a:xfrm>
            <a:off x="2303860" y="3202509"/>
            <a:ext cx="1620440"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32 Prohibition of child labour and protection of young people at work </a:t>
            </a:r>
          </a:p>
        </p:txBody>
      </p:sp>
      <p:sp>
        <p:nvSpPr>
          <p:cNvPr id="57" name="Rectangle 56"/>
          <p:cNvSpPr/>
          <p:nvPr/>
        </p:nvSpPr>
        <p:spPr>
          <a:xfrm>
            <a:off x="3977879" y="3202509"/>
            <a:ext cx="809625"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33 Family and professional life </a:t>
            </a:r>
          </a:p>
        </p:txBody>
      </p:sp>
      <p:sp>
        <p:nvSpPr>
          <p:cNvPr id="58" name="Rectangle 57"/>
          <p:cNvSpPr/>
          <p:nvPr/>
        </p:nvSpPr>
        <p:spPr>
          <a:xfrm>
            <a:off x="4842271" y="3202509"/>
            <a:ext cx="864000"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34 Social security and assistance</a:t>
            </a:r>
          </a:p>
        </p:txBody>
      </p:sp>
      <p:sp>
        <p:nvSpPr>
          <p:cNvPr id="59" name="Rectangle 58"/>
          <p:cNvSpPr/>
          <p:nvPr/>
        </p:nvSpPr>
        <p:spPr>
          <a:xfrm>
            <a:off x="5760245" y="3202509"/>
            <a:ext cx="809625"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35 Health care </a:t>
            </a:r>
          </a:p>
        </p:txBody>
      </p:sp>
      <p:sp>
        <p:nvSpPr>
          <p:cNvPr id="60" name="Rectangle 59"/>
          <p:cNvSpPr/>
          <p:nvPr/>
        </p:nvSpPr>
        <p:spPr>
          <a:xfrm>
            <a:off x="6619229" y="3202509"/>
            <a:ext cx="1215629"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36 Access to services of general economic interest </a:t>
            </a:r>
          </a:p>
        </p:txBody>
      </p:sp>
      <p:sp>
        <p:nvSpPr>
          <p:cNvPr id="61" name="Rectangle 60"/>
          <p:cNvSpPr/>
          <p:nvPr/>
        </p:nvSpPr>
        <p:spPr>
          <a:xfrm>
            <a:off x="2303860" y="3526358"/>
            <a:ext cx="945356"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37 Environmental protection </a:t>
            </a:r>
          </a:p>
        </p:txBody>
      </p:sp>
      <p:sp>
        <p:nvSpPr>
          <p:cNvPr id="62" name="Rectangle 61"/>
          <p:cNvSpPr/>
          <p:nvPr/>
        </p:nvSpPr>
        <p:spPr>
          <a:xfrm>
            <a:off x="3330179" y="3526358"/>
            <a:ext cx="809625"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38 Consumer protection </a:t>
            </a:r>
          </a:p>
        </p:txBody>
      </p:sp>
      <p:sp>
        <p:nvSpPr>
          <p:cNvPr id="64" name="Rectangle 63"/>
          <p:cNvSpPr/>
          <p:nvPr/>
        </p:nvSpPr>
        <p:spPr>
          <a:xfrm>
            <a:off x="5868070" y="385020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42 Access to documents</a:t>
            </a:r>
          </a:p>
        </p:txBody>
      </p:sp>
      <p:sp>
        <p:nvSpPr>
          <p:cNvPr id="65" name="Rectangle 64"/>
          <p:cNvSpPr/>
          <p:nvPr/>
        </p:nvSpPr>
        <p:spPr>
          <a:xfrm>
            <a:off x="6867004" y="3850208"/>
            <a:ext cx="945356" cy="270272"/>
          </a:xfrm>
          <a:prstGeom prst="rect">
            <a:avLst/>
          </a:prstGeom>
          <a:solidFill>
            <a:schemeClr val="bg1"/>
          </a:solidFill>
          <a:ln w="2857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43 European ombudsman</a:t>
            </a:r>
          </a:p>
        </p:txBody>
      </p:sp>
      <p:sp>
        <p:nvSpPr>
          <p:cNvPr id="66" name="Rectangle 65"/>
          <p:cNvSpPr/>
          <p:nvPr/>
        </p:nvSpPr>
        <p:spPr>
          <a:xfrm>
            <a:off x="2303860" y="417405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44 Petition (EP)</a:t>
            </a:r>
          </a:p>
        </p:txBody>
      </p:sp>
      <p:sp>
        <p:nvSpPr>
          <p:cNvPr id="67" name="Rectangle 66"/>
          <p:cNvSpPr/>
          <p:nvPr/>
        </p:nvSpPr>
        <p:spPr>
          <a:xfrm>
            <a:off x="3330180" y="4174058"/>
            <a:ext cx="944165"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45 Movement and residence</a:t>
            </a:r>
          </a:p>
        </p:txBody>
      </p:sp>
      <p:sp>
        <p:nvSpPr>
          <p:cNvPr id="68" name="Rectangle 67"/>
          <p:cNvSpPr/>
          <p:nvPr/>
        </p:nvSpPr>
        <p:spPr>
          <a:xfrm>
            <a:off x="4356497" y="4174058"/>
            <a:ext cx="972000" cy="270272"/>
          </a:xfrm>
          <a:prstGeom prst="rect">
            <a:avLst/>
          </a:prstGeom>
          <a:solidFill>
            <a:schemeClr val="bg1"/>
          </a:solidFill>
          <a:ln w="2857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46 Diplomatic and consular protection</a:t>
            </a:r>
          </a:p>
        </p:txBody>
      </p:sp>
      <p:sp>
        <p:nvSpPr>
          <p:cNvPr id="69" name="Rectangle 68"/>
          <p:cNvSpPr/>
          <p:nvPr/>
        </p:nvSpPr>
        <p:spPr>
          <a:xfrm>
            <a:off x="3347864" y="3850208"/>
            <a:ext cx="1440000"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40 Vote and stand as candidate at municipal elections</a:t>
            </a:r>
          </a:p>
        </p:txBody>
      </p:sp>
      <p:sp>
        <p:nvSpPr>
          <p:cNvPr id="70" name="Rectangle 69"/>
          <p:cNvSpPr/>
          <p:nvPr/>
        </p:nvSpPr>
        <p:spPr>
          <a:xfrm>
            <a:off x="4869136" y="385020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41 Good administration</a:t>
            </a:r>
          </a:p>
        </p:txBody>
      </p:sp>
      <p:sp>
        <p:nvSpPr>
          <p:cNvPr id="71" name="Rectangle 70"/>
          <p:cNvSpPr/>
          <p:nvPr/>
        </p:nvSpPr>
        <p:spPr>
          <a:xfrm>
            <a:off x="3456063" y="4497908"/>
            <a:ext cx="1350169"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48 Presumption of innocence and right of defence</a:t>
            </a:r>
          </a:p>
        </p:txBody>
      </p:sp>
      <p:sp>
        <p:nvSpPr>
          <p:cNvPr id="72" name="Rectangle 71"/>
          <p:cNvSpPr/>
          <p:nvPr/>
        </p:nvSpPr>
        <p:spPr>
          <a:xfrm>
            <a:off x="4887194" y="4497908"/>
            <a:ext cx="1484709"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49 Legality and proportionality of criminal offences and penalties</a:t>
            </a:r>
          </a:p>
        </p:txBody>
      </p:sp>
      <p:sp>
        <p:nvSpPr>
          <p:cNvPr id="73" name="Rectangle 72"/>
          <p:cNvSpPr/>
          <p:nvPr/>
        </p:nvSpPr>
        <p:spPr>
          <a:xfrm>
            <a:off x="6426671" y="4497908"/>
            <a:ext cx="809625"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50 </a:t>
            </a:r>
            <a:r>
              <a:rPr lang="en-GB" sz="750" i="1" dirty="0">
                <a:solidFill>
                  <a:schemeClr val="tx1"/>
                </a:solidFill>
              </a:rPr>
              <a:t>Ne </a:t>
            </a:r>
            <a:r>
              <a:rPr lang="en-GB" sz="750" i="1" dirty="0" err="1">
                <a:solidFill>
                  <a:schemeClr val="tx1"/>
                </a:solidFill>
              </a:rPr>
              <a:t>bis</a:t>
            </a:r>
            <a:r>
              <a:rPr lang="en-GB" sz="750" i="1" dirty="0">
                <a:solidFill>
                  <a:schemeClr val="tx1"/>
                </a:solidFill>
              </a:rPr>
              <a:t> in idem</a:t>
            </a:r>
          </a:p>
        </p:txBody>
      </p:sp>
      <p:sp>
        <p:nvSpPr>
          <p:cNvPr id="74" name="Rectangle 73"/>
          <p:cNvSpPr/>
          <p:nvPr/>
        </p:nvSpPr>
        <p:spPr>
          <a:xfrm>
            <a:off x="4031456" y="4821758"/>
            <a:ext cx="810816"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53 Level of protection </a:t>
            </a:r>
            <a:endParaRPr lang="en-GB" sz="750" dirty="0"/>
          </a:p>
        </p:txBody>
      </p:sp>
      <p:sp>
        <p:nvSpPr>
          <p:cNvPr id="75" name="Rectangle 74"/>
          <p:cNvSpPr/>
          <p:nvPr/>
        </p:nvSpPr>
        <p:spPr>
          <a:xfrm>
            <a:off x="3168254" y="4821758"/>
            <a:ext cx="809625"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52 Scope and interpretation </a:t>
            </a:r>
            <a:endParaRPr lang="en-GB" sz="750" dirty="0"/>
          </a:p>
        </p:txBody>
      </p:sp>
      <p:sp>
        <p:nvSpPr>
          <p:cNvPr id="76" name="Rectangle 75"/>
          <p:cNvSpPr/>
          <p:nvPr/>
        </p:nvSpPr>
        <p:spPr>
          <a:xfrm>
            <a:off x="4895849" y="4821758"/>
            <a:ext cx="864000"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54 Prohibition of abuse of rights </a:t>
            </a:r>
            <a:endParaRPr lang="en-GB" sz="750" dirty="0"/>
          </a:p>
        </p:txBody>
      </p:sp>
      <p:sp>
        <p:nvSpPr>
          <p:cNvPr id="77" name="Rectangle 76"/>
          <p:cNvSpPr/>
          <p:nvPr/>
        </p:nvSpPr>
        <p:spPr>
          <a:xfrm>
            <a:off x="4796011" y="302098"/>
            <a:ext cx="991221" cy="269081"/>
          </a:xfrm>
          <a:prstGeom prst="rect">
            <a:avLst/>
          </a:prstGeom>
          <a:no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Equivalent protection to ECHR</a:t>
            </a:r>
          </a:p>
        </p:txBody>
      </p:sp>
      <p:sp>
        <p:nvSpPr>
          <p:cNvPr id="79" name="Rectangle 78"/>
          <p:cNvSpPr/>
          <p:nvPr/>
        </p:nvSpPr>
        <p:spPr>
          <a:xfrm>
            <a:off x="5846080" y="297675"/>
            <a:ext cx="992679" cy="270272"/>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More extensive than ECHR</a:t>
            </a:r>
          </a:p>
        </p:txBody>
      </p:sp>
      <p:sp>
        <p:nvSpPr>
          <p:cNvPr id="80" name="Rectangle 79"/>
          <p:cNvSpPr/>
          <p:nvPr/>
        </p:nvSpPr>
        <p:spPr>
          <a:xfrm>
            <a:off x="6903629" y="302098"/>
            <a:ext cx="991221" cy="269081"/>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No ECHR equivalent</a:t>
            </a:r>
          </a:p>
        </p:txBody>
      </p:sp>
      <p:sp>
        <p:nvSpPr>
          <p:cNvPr id="81" name="Rectangle 80"/>
          <p:cNvSpPr/>
          <p:nvPr/>
        </p:nvSpPr>
        <p:spPr>
          <a:xfrm>
            <a:off x="6705536" y="1742939"/>
            <a:ext cx="90000" cy="90000"/>
          </a:xfrm>
          <a:prstGeom prst="rect">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6120057" y="2049631"/>
            <a:ext cx="90000" cy="90000"/>
          </a:xfrm>
          <a:prstGeom prst="rect">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6228184" y="4641990"/>
            <a:ext cx="90000" cy="90000"/>
          </a:xfrm>
          <a:prstGeom prst="rect">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4355976" y="2053303"/>
            <a:ext cx="90000" cy="90000"/>
          </a:xfrm>
          <a:prstGeom prst="rect">
            <a:avLst/>
          </a:prstGeom>
          <a:solidFill>
            <a:schemeClr val="accent3">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7955156" y="300907"/>
            <a:ext cx="975502" cy="270272"/>
          </a:xfrm>
          <a:prstGeom prst="rect">
            <a:avLst/>
          </a:prstGeom>
          <a:no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EU context-specific</a:t>
            </a:r>
          </a:p>
        </p:txBody>
      </p:sp>
      <p:sp>
        <p:nvSpPr>
          <p:cNvPr id="3" name="TextBox 2"/>
          <p:cNvSpPr txBox="1"/>
          <p:nvPr/>
        </p:nvSpPr>
        <p:spPr>
          <a:xfrm rot="16200000">
            <a:off x="7982176" y="3682510"/>
            <a:ext cx="1852736" cy="246221"/>
          </a:xfrm>
          <a:prstGeom prst="rect">
            <a:avLst/>
          </a:prstGeom>
          <a:noFill/>
          <a:ln w="28575">
            <a:solidFill>
              <a:schemeClr val="bg1"/>
            </a:solidFill>
          </a:ln>
        </p:spPr>
        <p:txBody>
          <a:bodyPr wrap="square" rtlCol="0">
            <a:spAutoFit/>
          </a:bodyPr>
          <a:lstStyle/>
          <a:p>
            <a:r>
              <a:rPr lang="en-GB" sz="1000" dirty="0"/>
              <a:t>Source of categories: NL HB</a:t>
            </a:r>
          </a:p>
        </p:txBody>
      </p:sp>
    </p:spTree>
    <p:extLst>
      <p:ext uri="{BB962C8B-B14F-4D97-AF65-F5344CB8AC3E}">
        <p14:creationId xmlns:p14="http://schemas.microsoft.com/office/powerpoint/2010/main" val="1529942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428751" y="1045369"/>
            <a:ext cx="5528072" cy="273844"/>
          </a:xfrm>
        </p:spPr>
        <p:txBody>
          <a:bodyPr>
            <a:normAutofit fontScale="90000"/>
          </a:bodyPr>
          <a:lstStyle/>
          <a:p>
            <a:r>
              <a:rPr lang="en-GB" altLang="en-US" sz="1875" dirty="0" err="1">
                <a:solidFill>
                  <a:schemeClr val="tx2"/>
                </a:solidFill>
                <a:ea typeface="ヒラギノ角ゴ Pro W3" pitchFamily="-84" charset="-128"/>
              </a:rPr>
              <a:t>EuGH</a:t>
            </a:r>
            <a:r>
              <a:rPr lang="en-GB" altLang="en-US" sz="1875" dirty="0">
                <a:solidFill>
                  <a:schemeClr val="tx2"/>
                </a:solidFill>
                <a:ea typeface="ヒラギノ角ゴ Pro W3" pitchFamily="-84" charset="-128"/>
              </a:rPr>
              <a:t> und die Charta – </a:t>
            </a:r>
            <a:r>
              <a:rPr lang="en-GB" altLang="en-US" sz="1875" dirty="0" err="1">
                <a:solidFill>
                  <a:schemeClr val="tx2"/>
                </a:solidFill>
                <a:ea typeface="ヒラギノ角ゴ Pro W3" pitchFamily="-84" charset="-128"/>
              </a:rPr>
              <a:t>eindeutiger</a:t>
            </a:r>
            <a:r>
              <a:rPr lang="en-GB" altLang="en-US" sz="1875" dirty="0">
                <a:solidFill>
                  <a:schemeClr val="tx2"/>
                </a:solidFill>
                <a:ea typeface="ヒラギノ角ゴ Pro W3" pitchFamily="-84" charset="-128"/>
              </a:rPr>
              <a:t> Trend</a:t>
            </a:r>
            <a:endParaRPr lang="en-GB" altLang="de-DE" sz="1875" dirty="0">
              <a:solidFill>
                <a:schemeClr val="tx2"/>
              </a:solidFill>
              <a:ea typeface="ヒラギノ角ゴ Pro W3" pitchFamily="-84" charset="-128"/>
            </a:endParaRPr>
          </a:p>
        </p:txBody>
      </p:sp>
      <p:pic>
        <p:nvPicPr>
          <p:cNvPr id="41987"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8782" y="1400175"/>
            <a:ext cx="5960269" cy="363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90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Foliennummernplatzhalter 5"/>
          <p:cNvSpPr txBox="1">
            <a:spLocks noGrp="1"/>
          </p:cNvSpPr>
          <p:nvPr/>
        </p:nvSpPr>
        <p:spPr bwMode="auto">
          <a:xfrm>
            <a:off x="6057900" y="4839891"/>
            <a:ext cx="1600200" cy="270272"/>
          </a:xfrm>
          <a:prstGeom prst="rect">
            <a:avLst/>
          </a:prstGeom>
          <a:noFill/>
          <a:ln w="9525">
            <a:noFill/>
            <a:miter lim="800000"/>
            <a:headEnd/>
            <a:tailEnd/>
          </a:ln>
        </p:spPr>
        <p:txBody>
          <a:bodyPr/>
          <a:lstStyle/>
          <a:p>
            <a:pPr algn="r"/>
            <a:endParaRPr lang="en-GB" sz="1050" dirty="0">
              <a:solidFill>
                <a:srgbClr val="01276E"/>
              </a:solidFill>
              <a:latin typeface="Arial" charset="0"/>
            </a:endParaRPr>
          </a:p>
        </p:txBody>
      </p:sp>
      <p:sp>
        <p:nvSpPr>
          <p:cNvPr id="165891" name="Rectangle 3"/>
          <p:cNvSpPr>
            <a:spLocks noGrp="1" noChangeArrowheads="1"/>
          </p:cNvSpPr>
          <p:nvPr>
            <p:ph type="body" idx="4294967295"/>
          </p:nvPr>
        </p:nvSpPr>
        <p:spPr>
          <a:xfrm>
            <a:off x="683568" y="1707654"/>
            <a:ext cx="8065012" cy="3509963"/>
          </a:xfrm>
        </p:spPr>
        <p:txBody>
          <a:bodyPr>
            <a:noAutofit/>
          </a:bodyPr>
          <a:lstStyle/>
          <a:p>
            <a:pPr>
              <a:lnSpc>
                <a:spcPct val="90000"/>
              </a:lnSpc>
            </a:pPr>
            <a:r>
              <a:rPr lang="de-DE" sz="2000" dirty="0"/>
              <a:t>Artikel 51 Abs. 1GRCh: „Diese Charta gilt für die Organe, Einrichtungen und sonstigen Stellen der Union unter Wahrung des Subsidiaritätsprinzips und für die </a:t>
            </a:r>
            <a:r>
              <a:rPr lang="de-DE" sz="2000" b="1" dirty="0"/>
              <a:t>Mitgliedstaaten ausschließlich bei der Durchführung</a:t>
            </a:r>
            <a:r>
              <a:rPr lang="de-DE" sz="2000" dirty="0"/>
              <a:t> des Rechts der Union.“</a:t>
            </a:r>
          </a:p>
          <a:p>
            <a:pPr>
              <a:lnSpc>
                <a:spcPct val="90000"/>
              </a:lnSpc>
            </a:pPr>
            <a:endParaRPr lang="de-DE" sz="2000" dirty="0"/>
          </a:p>
          <a:p>
            <a:pPr>
              <a:lnSpc>
                <a:spcPct val="90000"/>
              </a:lnSpc>
            </a:pPr>
            <a:r>
              <a:rPr lang="de-DE" sz="2000" dirty="0"/>
              <a:t>Artikel 52 </a:t>
            </a:r>
            <a:r>
              <a:rPr lang="de-DE" sz="2000" dirty="0" err="1"/>
              <a:t>Abs</a:t>
            </a:r>
            <a:r>
              <a:rPr lang="de-DE" sz="2000" dirty="0"/>
              <a:t> 2 </a:t>
            </a:r>
            <a:r>
              <a:rPr lang="de-DE" sz="2000" dirty="0" err="1"/>
              <a:t>GRCh</a:t>
            </a:r>
            <a:r>
              <a:rPr lang="de-DE" sz="2000" dirty="0"/>
              <a:t>: „Soweit diese Charta Rechte enthält, die den durch die </a:t>
            </a:r>
            <a:r>
              <a:rPr lang="de-DE" sz="2000" b="1" dirty="0"/>
              <a:t>EMRK</a:t>
            </a:r>
            <a:r>
              <a:rPr lang="de-DE" sz="2000" dirty="0"/>
              <a:t> garantierten Rechten entsprechen, haben sie die gleiche Bedeutung und Tragweite, wie sie ihnen in der genannten Konvention verliehen wird. Diese Bestimmung </a:t>
            </a:r>
            <a:r>
              <a:rPr lang="de-DE" sz="2000" b="1" dirty="0"/>
              <a:t>steht dem nicht entgegen, dass das Recht der Union einen weiter gehenden Schutz gewährt</a:t>
            </a:r>
            <a:r>
              <a:rPr lang="de-DE" sz="2000" dirty="0"/>
              <a:t>.“</a:t>
            </a:r>
          </a:p>
        </p:txBody>
      </p:sp>
      <p:sp>
        <p:nvSpPr>
          <p:cNvPr id="165892" name="Titel 7"/>
          <p:cNvSpPr>
            <a:spLocks noGrp="1"/>
          </p:cNvSpPr>
          <p:nvPr>
            <p:ph type="title" idx="4294967295"/>
          </p:nvPr>
        </p:nvSpPr>
        <p:spPr>
          <a:xfrm>
            <a:off x="395420" y="1005754"/>
            <a:ext cx="8353160" cy="486099"/>
          </a:xfrm>
        </p:spPr>
        <p:txBody>
          <a:bodyPr vert="horz" lIns="91440" tIns="45720" rIns="91440" bIns="45720" rtlCol="0" anchor="t" anchorCtr="0">
            <a:noAutofit/>
          </a:bodyPr>
          <a:lstStyle/>
          <a:p>
            <a:r>
              <a:rPr lang="de-AT" sz="2900" dirty="0"/>
              <a:t>Adressaten und Tragweite der Charter</a:t>
            </a:r>
          </a:p>
        </p:txBody>
      </p:sp>
    </p:spTree>
    <p:extLst>
      <p:ext uri="{BB962C8B-B14F-4D97-AF65-F5344CB8AC3E}">
        <p14:creationId xmlns:p14="http://schemas.microsoft.com/office/powerpoint/2010/main" val="290651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397260472"/>
              </p:ext>
            </p:extLst>
          </p:nvPr>
        </p:nvGraphicFramePr>
        <p:xfrm>
          <a:off x="1619672" y="1563638"/>
          <a:ext cx="6049566" cy="3459510"/>
        </p:xfrm>
        <a:graphic>
          <a:graphicData uri="http://schemas.openxmlformats.org/drawingml/2006/table">
            <a:tbl>
              <a:tblPr/>
              <a:tblGrid>
                <a:gridCol w="3025378">
                  <a:extLst>
                    <a:ext uri="{9D8B030D-6E8A-4147-A177-3AD203B41FA5}">
                      <a16:colId xmlns:a16="http://schemas.microsoft.com/office/drawing/2014/main" val="20000"/>
                    </a:ext>
                  </a:extLst>
                </a:gridCol>
                <a:gridCol w="3024188">
                  <a:extLst>
                    <a:ext uri="{9D8B030D-6E8A-4147-A177-3AD203B41FA5}">
                      <a16:colId xmlns:a16="http://schemas.microsoft.com/office/drawing/2014/main" val="20001"/>
                    </a:ext>
                  </a:extLst>
                </a:gridCol>
              </a:tblGrid>
              <a:tr h="480090">
                <a:tc>
                  <a:txBody>
                    <a:bodyPr/>
                    <a:lstStyle>
                      <a:lvl1pPr eaLnBrk="0" hangingPunct="0">
                        <a:spcBef>
                          <a:spcPct val="20000"/>
                        </a:spcBef>
                        <a:buFont typeface="Wingdings" pitchFamily="2" charset="2"/>
                        <a:defRPr sz="2200">
                          <a:solidFill>
                            <a:schemeClr val="tx1"/>
                          </a:solidFill>
                          <a:latin typeface="Arial" pitchFamily="34" charset="0"/>
                          <a:ea typeface="ヒラギノ角ゴ Pro W3" charset="-128"/>
                        </a:defRPr>
                      </a:lvl1pPr>
                      <a:lvl2pPr marL="742950" indent="-285750" eaLnBrk="0" hangingPunct="0">
                        <a:spcBef>
                          <a:spcPct val="20000"/>
                        </a:spcBef>
                        <a:buFont typeface="Arial" pitchFamily="34" charset="0"/>
                        <a:defRPr sz="2000">
                          <a:solidFill>
                            <a:schemeClr val="tx1"/>
                          </a:solidFill>
                          <a:latin typeface="Arial" pitchFamily="34" charset="0"/>
                          <a:ea typeface="ヒラギノ角ゴ Pro W3" charset="-128"/>
                        </a:defRPr>
                      </a:lvl2pPr>
                      <a:lvl3pPr marL="1143000" indent="-228600" eaLnBrk="0" hangingPunct="0">
                        <a:spcBef>
                          <a:spcPct val="20000"/>
                        </a:spcBef>
                        <a:buFont typeface="Arial" pitchFamily="34" charset="0"/>
                        <a:defRPr>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defRPr sz="14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defRPr sz="1000">
                          <a:solidFill>
                            <a:schemeClr val="tx1"/>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400" b="1" i="0" u="none" strike="noStrike" cap="none" normalizeH="0" baseline="0" dirty="0">
                          <a:ln>
                            <a:noFill/>
                          </a:ln>
                          <a:solidFill>
                            <a:srgbClr val="FFFFFF"/>
                          </a:solidFill>
                          <a:effectLst/>
                          <a:latin typeface="Calibri" pitchFamily="34" charset="0"/>
                          <a:ea typeface="ヒラギノ角ゴ Pro W3" charset="-128"/>
                        </a:rPr>
                        <a:t>EU extern</a:t>
                      </a: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Wingdings" pitchFamily="2" charset="2"/>
                        <a:defRPr sz="2200">
                          <a:solidFill>
                            <a:schemeClr val="tx1"/>
                          </a:solidFill>
                          <a:latin typeface="Arial" pitchFamily="34" charset="0"/>
                          <a:ea typeface="ヒラギノ角ゴ Pro W3" charset="-128"/>
                        </a:defRPr>
                      </a:lvl1pPr>
                      <a:lvl2pPr marL="742950" indent="-285750" eaLnBrk="0" hangingPunct="0">
                        <a:spcBef>
                          <a:spcPct val="20000"/>
                        </a:spcBef>
                        <a:buFont typeface="Arial" pitchFamily="34" charset="0"/>
                        <a:defRPr sz="2000">
                          <a:solidFill>
                            <a:schemeClr val="tx1"/>
                          </a:solidFill>
                          <a:latin typeface="Arial" pitchFamily="34" charset="0"/>
                          <a:ea typeface="ヒラギノ角ゴ Pro W3" charset="-128"/>
                        </a:defRPr>
                      </a:lvl2pPr>
                      <a:lvl3pPr marL="1143000" indent="-228600" eaLnBrk="0" hangingPunct="0">
                        <a:spcBef>
                          <a:spcPct val="20000"/>
                        </a:spcBef>
                        <a:buFont typeface="Arial" pitchFamily="34" charset="0"/>
                        <a:defRPr>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defRPr sz="14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defRPr sz="1000">
                          <a:solidFill>
                            <a:schemeClr val="tx1"/>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altLang="en-US" sz="1400" b="1" i="0" u="none" strike="noStrike" cap="none" normalizeH="0" baseline="0" dirty="0">
                          <a:ln>
                            <a:noFill/>
                          </a:ln>
                          <a:solidFill>
                            <a:srgbClr val="FFFFFF"/>
                          </a:solidFill>
                          <a:effectLst/>
                          <a:latin typeface="Calibri" pitchFamily="34" charset="0"/>
                          <a:ea typeface="ヒラギノ角ゴ Pro W3" charset="-128"/>
                        </a:rPr>
                        <a:t>EU intern</a:t>
                      </a: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8584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Genereller</a:t>
                      </a:r>
                      <a:r>
                        <a:rPr kumimoji="0" lang="en-US" altLang="en-US" sz="1400" b="1"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Rahmen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existiert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seit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2012 (2015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erneuert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ebenso</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ein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spezifischer</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Aktionsplan</a:t>
                      </a:r>
                      <a:endParaRPr kumimoji="0" lang="en-US" altLang="en-US" sz="1400" b="0" i="0" u="none" strike="noStrike" cap="none" normalizeH="0" baseline="0" dirty="0">
                        <a:ln>
                          <a:noFill/>
                        </a:ln>
                        <a:solidFill>
                          <a:srgbClr val="000000"/>
                        </a:solidFill>
                        <a:effectLst/>
                        <a:latin typeface="Calibri" pitchFamily="34" charset="0"/>
                        <a:ea typeface="ヒラギノ角ゴ Pro W3" charset="-128"/>
                      </a:endParaRP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Nicht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existent</a:t>
                      </a: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85845">
                <a:tc>
                  <a:txBody>
                    <a:bodyPr/>
                    <a:lstStyle>
                      <a:lvl1pPr eaLnBrk="0" hangingPunct="0">
                        <a:spcBef>
                          <a:spcPct val="20000"/>
                        </a:spcBef>
                        <a:buFont typeface="Wingdings" pitchFamily="2" charset="2"/>
                        <a:defRPr sz="2200">
                          <a:solidFill>
                            <a:schemeClr val="tx1"/>
                          </a:solidFill>
                          <a:latin typeface="Arial" pitchFamily="34" charset="0"/>
                          <a:ea typeface="ヒラギノ角ゴ Pro W3" charset="-128"/>
                        </a:defRPr>
                      </a:lvl1pPr>
                      <a:lvl2pPr marL="742950" indent="-285750" eaLnBrk="0" hangingPunct="0">
                        <a:spcBef>
                          <a:spcPct val="20000"/>
                        </a:spcBef>
                        <a:buFont typeface="Arial" pitchFamily="34" charset="0"/>
                        <a:defRPr sz="2000">
                          <a:solidFill>
                            <a:schemeClr val="tx1"/>
                          </a:solidFill>
                          <a:latin typeface="Arial" pitchFamily="34" charset="0"/>
                          <a:ea typeface="ヒラギノ角ゴ Pro W3" charset="-128"/>
                        </a:defRPr>
                      </a:lvl2pPr>
                      <a:lvl3pPr marL="1143000" indent="-228600" eaLnBrk="0" hangingPunct="0">
                        <a:spcBef>
                          <a:spcPct val="20000"/>
                        </a:spcBef>
                        <a:buFont typeface="Arial" pitchFamily="34" charset="0"/>
                        <a:defRPr>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defRPr sz="14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defRPr sz="1000">
                          <a:solidFill>
                            <a:schemeClr val="tx1"/>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Konditionalität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Menschenrechtsklauseln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in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Verträgen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mit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Drittstaaten</a:t>
                      </a:r>
                      <a:endParaRPr kumimoji="0" lang="en-US" altLang="en-US" sz="1400" b="0" i="0" u="none" strike="noStrike" cap="none" normalizeH="0" baseline="0" dirty="0">
                        <a:ln>
                          <a:noFill/>
                        </a:ln>
                        <a:solidFill>
                          <a:srgbClr val="000000"/>
                        </a:solidFill>
                        <a:effectLst/>
                        <a:latin typeface="Calibri" pitchFamily="34" charset="0"/>
                        <a:ea typeface="ヒラギノ角ゴ Pro W3" charset="-128"/>
                      </a:endParaRP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Wingdings" pitchFamily="2" charset="2"/>
                        <a:defRPr sz="2200">
                          <a:solidFill>
                            <a:schemeClr val="tx1"/>
                          </a:solidFill>
                          <a:latin typeface="Arial" pitchFamily="34" charset="0"/>
                          <a:ea typeface="ヒラギノ角ゴ Pro W3" charset="-128"/>
                        </a:defRPr>
                      </a:lvl1pPr>
                      <a:lvl2pPr marL="742950" indent="-285750" eaLnBrk="0" hangingPunct="0">
                        <a:spcBef>
                          <a:spcPct val="20000"/>
                        </a:spcBef>
                        <a:buFont typeface="Arial" pitchFamily="34" charset="0"/>
                        <a:defRPr sz="2000">
                          <a:solidFill>
                            <a:schemeClr val="tx1"/>
                          </a:solidFill>
                          <a:latin typeface="Arial" pitchFamily="34" charset="0"/>
                          <a:ea typeface="ヒラギノ角ゴ Pro W3" charset="-128"/>
                        </a:defRPr>
                      </a:lvl2pPr>
                      <a:lvl3pPr marL="1143000" indent="-228600" eaLnBrk="0" hangingPunct="0">
                        <a:spcBef>
                          <a:spcPct val="20000"/>
                        </a:spcBef>
                        <a:buFont typeface="Arial" pitchFamily="34" charset="0"/>
                        <a:defRPr>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defRPr sz="14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defRPr sz="1000">
                          <a:solidFill>
                            <a:schemeClr val="tx1"/>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Kopenhagen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Dilemma</a:t>
                      </a: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2"/>
                  </a:ext>
                </a:extLst>
              </a:tr>
              <a:tr h="109735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Harmonisierter</a:t>
                      </a:r>
                      <a:r>
                        <a:rPr kumimoji="0" lang="en-US" altLang="en-US" sz="1400" b="1"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Zugang</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11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Richtlinien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zu</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Todestrafe</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Folter</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Religion, LGTBI,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Menschenrechtsdialogen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Kinderrechten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Menschenrechtsanwälten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humanitäres</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Völkerrecht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Gewalt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gegen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Frauen,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Meinungsfreiheit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a:t>
                      </a: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Harmonisierung</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in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Politikbereichen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in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denen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EU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Kompetenz</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gegeben</a:t>
                      </a:r>
                      <a:endParaRPr kumimoji="0" lang="en-US" altLang="en-US" sz="1400" b="0" i="0" u="none" strike="noStrike" cap="none" normalizeH="0" baseline="0" dirty="0">
                        <a:ln>
                          <a:noFill/>
                        </a:ln>
                        <a:solidFill>
                          <a:srgbClr val="000000"/>
                        </a:solidFill>
                        <a:effectLst/>
                        <a:latin typeface="Calibri" pitchFamily="34" charset="0"/>
                        <a:ea typeface="ヒラギノ角ゴ Pro W3" charset="-128"/>
                      </a:endParaRP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
        <p:nvSpPr>
          <p:cNvPr id="4" name="Titel 1"/>
          <p:cNvSpPr txBox="1">
            <a:spLocks/>
          </p:cNvSpPr>
          <p:nvPr/>
        </p:nvSpPr>
        <p:spPr>
          <a:xfrm>
            <a:off x="395420" y="951570"/>
            <a:ext cx="8353160" cy="486054"/>
          </a:xfrm>
          <a:prstGeom prst="rect">
            <a:avLst/>
          </a:prstGeom>
        </p:spPr>
        <p:txBody>
          <a:bodyPr>
            <a:normAutofit fontScale="90000" lnSpcReduction="20000"/>
          </a:bodyPr>
          <a:lst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a:lstStyle>
          <a:p>
            <a:r>
              <a:rPr lang="de-AT" altLang="de-DE" dirty="0"/>
              <a:t>Gibt es eine EU-Grundrechtspolitik?</a:t>
            </a:r>
          </a:p>
        </p:txBody>
      </p:sp>
    </p:spTree>
    <p:extLst>
      <p:ext uri="{BB962C8B-B14F-4D97-AF65-F5344CB8AC3E}">
        <p14:creationId xmlns:p14="http://schemas.microsoft.com/office/powerpoint/2010/main" val="2369115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78968145"/>
              </p:ext>
            </p:extLst>
          </p:nvPr>
        </p:nvGraphicFramePr>
        <p:xfrm>
          <a:off x="1546622" y="1047749"/>
          <a:ext cx="6337745" cy="3873715"/>
        </p:xfrm>
        <a:graphic>
          <a:graphicData uri="http://schemas.openxmlformats.org/drawingml/2006/table">
            <a:tbl>
              <a:tblPr/>
              <a:tblGrid>
                <a:gridCol w="2881362">
                  <a:extLst>
                    <a:ext uri="{9D8B030D-6E8A-4147-A177-3AD203B41FA5}">
                      <a16:colId xmlns:a16="http://schemas.microsoft.com/office/drawing/2014/main" val="20000"/>
                    </a:ext>
                  </a:extLst>
                </a:gridCol>
                <a:gridCol w="3456383">
                  <a:extLst>
                    <a:ext uri="{9D8B030D-6E8A-4147-A177-3AD203B41FA5}">
                      <a16:colId xmlns:a16="http://schemas.microsoft.com/office/drawing/2014/main" val="20001"/>
                    </a:ext>
                  </a:extLst>
                </a:gridCol>
              </a:tblGrid>
              <a:tr h="563289">
                <a:tc>
                  <a:txBody>
                    <a:bodyPr/>
                    <a:lstStyle>
                      <a:lvl1pPr eaLnBrk="0" hangingPunct="0">
                        <a:spcBef>
                          <a:spcPct val="20000"/>
                        </a:spcBef>
                        <a:buFont typeface="Wingdings" pitchFamily="2" charset="2"/>
                        <a:defRPr sz="2200">
                          <a:solidFill>
                            <a:schemeClr val="tx1"/>
                          </a:solidFill>
                          <a:latin typeface="Arial" pitchFamily="34" charset="0"/>
                          <a:ea typeface="ヒラギノ角ゴ Pro W3" charset="-128"/>
                        </a:defRPr>
                      </a:lvl1pPr>
                      <a:lvl2pPr marL="742950" indent="-285750" eaLnBrk="0" hangingPunct="0">
                        <a:spcBef>
                          <a:spcPct val="20000"/>
                        </a:spcBef>
                        <a:buFont typeface="Arial" pitchFamily="34" charset="0"/>
                        <a:defRPr sz="2000">
                          <a:solidFill>
                            <a:schemeClr val="tx1"/>
                          </a:solidFill>
                          <a:latin typeface="Arial" pitchFamily="34" charset="0"/>
                          <a:ea typeface="ヒラギノ角ゴ Pro W3" charset="-128"/>
                        </a:defRPr>
                      </a:lvl2pPr>
                      <a:lvl3pPr marL="1143000" indent="-228600" eaLnBrk="0" hangingPunct="0">
                        <a:spcBef>
                          <a:spcPct val="20000"/>
                        </a:spcBef>
                        <a:buFont typeface="Arial" pitchFamily="34" charset="0"/>
                        <a:defRPr>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defRPr sz="14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defRPr sz="1000">
                          <a:solidFill>
                            <a:schemeClr val="tx1"/>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400" b="1" i="0" u="none" strike="noStrike" cap="none" normalizeH="0" baseline="0" dirty="0">
                          <a:ln>
                            <a:noFill/>
                          </a:ln>
                          <a:solidFill>
                            <a:srgbClr val="FFFFFF"/>
                          </a:solidFill>
                          <a:effectLst/>
                          <a:latin typeface="Calibri" pitchFamily="34" charset="0"/>
                          <a:ea typeface="ヒラギノ角ゴ Pro W3" charset="-128"/>
                        </a:rPr>
                        <a:t>EU extern</a:t>
                      </a:r>
                    </a:p>
                  </a:txBody>
                  <a:tcPr marL="68579" marR="68579" marT="34288" marB="342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Wingdings" pitchFamily="2" charset="2"/>
                        <a:defRPr sz="2200">
                          <a:solidFill>
                            <a:schemeClr val="tx1"/>
                          </a:solidFill>
                          <a:latin typeface="Arial" pitchFamily="34" charset="0"/>
                          <a:ea typeface="ヒラギノ角ゴ Pro W3" charset="-128"/>
                        </a:defRPr>
                      </a:lvl1pPr>
                      <a:lvl2pPr marL="742950" indent="-285750" eaLnBrk="0" hangingPunct="0">
                        <a:spcBef>
                          <a:spcPct val="20000"/>
                        </a:spcBef>
                        <a:buFont typeface="Arial" pitchFamily="34" charset="0"/>
                        <a:defRPr sz="2000">
                          <a:solidFill>
                            <a:schemeClr val="tx1"/>
                          </a:solidFill>
                          <a:latin typeface="Arial" pitchFamily="34" charset="0"/>
                          <a:ea typeface="ヒラギノ角ゴ Pro W3" charset="-128"/>
                        </a:defRPr>
                      </a:lvl2pPr>
                      <a:lvl3pPr marL="1143000" indent="-228600" eaLnBrk="0" hangingPunct="0">
                        <a:spcBef>
                          <a:spcPct val="20000"/>
                        </a:spcBef>
                        <a:buFont typeface="Arial" pitchFamily="34" charset="0"/>
                        <a:defRPr>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defRPr sz="14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defRPr sz="1000">
                          <a:solidFill>
                            <a:schemeClr val="tx1"/>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sz="1000">
                          <a:solidFill>
                            <a:schemeClr val="tx1"/>
                          </a:solidFill>
                          <a:latin typeface="Calibri" pitchFamily="34"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altLang="en-US" sz="1400" b="1" i="0" u="none" strike="noStrike" cap="none" normalizeH="0" baseline="0" dirty="0">
                          <a:ln>
                            <a:noFill/>
                          </a:ln>
                          <a:solidFill>
                            <a:srgbClr val="FFFFFF"/>
                          </a:solidFill>
                          <a:effectLst/>
                          <a:latin typeface="Calibri" pitchFamily="34" charset="0"/>
                          <a:ea typeface="ヒラギノ角ゴ Pro W3" charset="-128"/>
                        </a:rPr>
                        <a:t>EU intern</a:t>
                      </a:r>
                    </a:p>
                    <a:p>
                      <a:pPr marL="0" marR="0" lvl="0" indent="0" algn="r" defTabSz="457200" rtl="0" eaLnBrk="1" fontAlgn="base" latinLnBrk="0" hangingPunct="1">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FFFFFF"/>
                        </a:solidFill>
                        <a:effectLst/>
                        <a:latin typeface="Calibri" pitchFamily="34" charset="0"/>
                        <a:ea typeface="ヒラギノ角ゴ Pro W3" charset="-128"/>
                      </a:endParaRPr>
                    </a:p>
                  </a:txBody>
                  <a:tcPr marL="68579" marR="68579" marT="34288" marB="342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04858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Berichterstattung</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Jahresbericht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des Rates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seit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2000)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sowie</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des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Parlamentes</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seit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1983)</a:t>
                      </a:r>
                    </a:p>
                  </a:txBody>
                  <a:tcPr marL="68579" marR="68579" marT="34288" marB="342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Jährliche</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Entschliessung</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des EP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zur</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Lage</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der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Grundrechte</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(1999-2003, 2007-),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Bericht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zur</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Charter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seitens</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der KOM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seit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2010),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Bericht</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der FRA</a:t>
                      </a:r>
                    </a:p>
                  </a:txBody>
                  <a:tcPr marL="68579" marR="68579" marT="34288" marB="342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26183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Förderung</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zB</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EIDHR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welche</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lang="de-AT" sz="1400" dirty="0"/>
                        <a:t>€ 1.104 Millionen im</a:t>
                      </a:r>
                      <a:r>
                        <a:rPr lang="de-AT" sz="1400" baseline="0" dirty="0"/>
                        <a:t> Zeitraum </a:t>
                      </a:r>
                      <a:r>
                        <a:rPr lang="de-AT" sz="1400" dirty="0"/>
                        <a:t>2013-2020 bereitstellt</a:t>
                      </a:r>
                      <a:endParaRPr kumimoji="0" lang="en-US" altLang="en-US" sz="1400" b="0" i="0" u="none" strike="noStrike" cap="none" normalizeH="0" baseline="0" dirty="0">
                        <a:ln>
                          <a:noFill/>
                        </a:ln>
                        <a:solidFill>
                          <a:srgbClr val="000000"/>
                        </a:solidFill>
                        <a:effectLst/>
                        <a:latin typeface="Calibri" pitchFamily="34" charset="0"/>
                        <a:ea typeface="ヒラギノ角ゴ Pro W3" charset="-128"/>
                      </a:endParaRPr>
                    </a:p>
                  </a:txBody>
                  <a:tcPr marL="68579" marR="68579" marT="34288" marB="342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Justizprogramm</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zB</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Opferschutz</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prezessulae</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Rechte</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stellt</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378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Millionen</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für</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den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Zeitraum</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2014-2020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zur</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Verfügung</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a:t>
                      </a:r>
                    </a:p>
                    <a:p>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Das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Programm</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zu</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Grundrechten</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Gleichheit</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und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Bürgerschaft</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zB</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Gleichstellung</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Roma,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Rassismus</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Datenschutz</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Kinderrechte</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stellt</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439 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Millionen</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für</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den </a:t>
                      </a:r>
                      <a:r>
                        <a:rPr kumimoji="0" lang="en-US" sz="1400" b="0" i="0" u="none" strike="noStrike" kern="1200" cap="none" normalizeH="0" baseline="0" dirty="0" err="1">
                          <a:ln>
                            <a:noFill/>
                          </a:ln>
                          <a:solidFill>
                            <a:srgbClr val="000000"/>
                          </a:solidFill>
                          <a:effectLst/>
                          <a:latin typeface="Calibri" pitchFamily="34" charset="0"/>
                          <a:ea typeface="ヒラギノ角ゴ Pro W3" charset="-128"/>
                          <a:cs typeface="+mn-cs"/>
                        </a:rPr>
                        <a:t>Zeitraum</a:t>
                      </a:r>
                      <a:r>
                        <a:rPr kumimoji="0" lang="en-US" sz="1400" b="0" i="0" u="none" strike="noStrike" kern="1200" cap="none" normalizeH="0" baseline="0" dirty="0">
                          <a:ln>
                            <a:noFill/>
                          </a:ln>
                          <a:solidFill>
                            <a:srgbClr val="000000"/>
                          </a:solidFill>
                          <a:effectLst/>
                          <a:latin typeface="Calibri" pitchFamily="34" charset="0"/>
                          <a:ea typeface="ヒラギノ角ゴ Pro W3" charset="-128"/>
                          <a:cs typeface="+mn-cs"/>
                        </a:rPr>
                        <a:t> 2014-2020.</a:t>
                      </a:r>
                    </a:p>
                  </a:txBody>
                  <a:tcPr marL="68579" marR="68579" marT="34288" marB="342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2"/>
                  </a:ext>
                </a:extLst>
              </a:tr>
            </a:tbl>
          </a:graphicData>
        </a:graphic>
      </p:graphicFrame>
      <p:graphicFrame>
        <p:nvGraphicFramePr>
          <p:cNvPr id="2" name="Tabelle 1"/>
          <p:cNvGraphicFramePr>
            <a:graphicFrameLocks noGrp="1"/>
          </p:cNvGraphicFramePr>
          <p:nvPr>
            <p:extLst>
              <p:ext uri="{D42A27DB-BD31-4B8C-83A1-F6EECF244321}">
                <p14:modId xmlns:p14="http://schemas.microsoft.com/office/powerpoint/2010/main" val="934721254"/>
              </p:ext>
            </p:extLst>
          </p:nvPr>
        </p:nvGraphicFramePr>
        <p:xfrm>
          <a:off x="1546770" y="4212805"/>
          <a:ext cx="6337598" cy="708660"/>
        </p:xfrm>
        <a:graphic>
          <a:graphicData uri="http://schemas.openxmlformats.org/drawingml/2006/table">
            <a:tbl>
              <a:tblPr/>
              <a:tblGrid>
                <a:gridCol w="2881214">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tblGrid>
              <a:tr h="68584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Calibri" pitchFamily="34" charset="0"/>
                          <a:ea typeface="ヒラギノ角ゴ Pro W3" charset="-128"/>
                        </a:rPr>
                        <a:t>Institutionen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COHOM,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Hoher</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Beauftragter</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für</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MR,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Unterausschus</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EP</a:t>
                      </a: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FREMP, FRA, Ombudsperson, EDPS,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EuGH</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a:t>
                      </a:r>
                      <a:r>
                        <a:rPr kumimoji="0" lang="en-US" altLang="en-US" sz="1400" b="0" i="0" u="none" strike="noStrike" cap="none" normalizeH="0" baseline="0" dirty="0" err="1">
                          <a:ln>
                            <a:noFill/>
                          </a:ln>
                          <a:solidFill>
                            <a:srgbClr val="000000"/>
                          </a:solidFill>
                          <a:effectLst/>
                          <a:latin typeface="Calibri" pitchFamily="34" charset="0"/>
                          <a:ea typeface="ヒラギノ角ゴ Pro W3" charset="-128"/>
                        </a:rPr>
                        <a:t>Kommissarin</a:t>
                      </a:r>
                      <a:r>
                        <a:rPr kumimoji="0" lang="en-US" altLang="en-US" sz="1400" b="0" i="0" u="none" strike="noStrike" cap="none" normalizeH="0" baseline="0" dirty="0">
                          <a:ln>
                            <a:noFill/>
                          </a:ln>
                          <a:solidFill>
                            <a:srgbClr val="000000"/>
                          </a:solidFill>
                          <a:effectLst/>
                          <a:latin typeface="Calibri" pitchFamily="34" charset="0"/>
                          <a:ea typeface="ヒラギノ角ゴ Pro W3" charset="-128"/>
                        </a:rPr>
                        <a:t>, LIBE</a:t>
                      </a:r>
                    </a:p>
                  </a:txBody>
                  <a:tcPr marL="68579" marR="68579"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16411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rrowheads="1"/>
          </p:cNvSpPr>
          <p:nvPr/>
        </p:nvSpPr>
        <p:spPr bwMode="auto">
          <a:xfrm>
            <a:off x="54615" y="1907361"/>
            <a:ext cx="6750844" cy="1187054"/>
          </a:xfrm>
          <a:prstGeom prst="rect">
            <a:avLst/>
          </a:prstGeom>
          <a:noFill/>
          <a:ln w="9525">
            <a:solidFill>
              <a:srgbClr val="1C5DA7"/>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sz="1350">
              <a:solidFill>
                <a:srgbClr val="FFFFFF"/>
              </a:solidFill>
              <a:latin typeface="Calibri" pitchFamily="34" charset="0"/>
              <a:ea typeface="ヒラギノ角ゴ Pro W3" charset="-128"/>
            </a:endParaRPr>
          </a:p>
        </p:txBody>
      </p:sp>
      <p:sp>
        <p:nvSpPr>
          <p:cNvPr id="8" name="Rectangle 7"/>
          <p:cNvSpPr>
            <a:spLocks noChangeArrowheads="1"/>
          </p:cNvSpPr>
          <p:nvPr/>
        </p:nvSpPr>
        <p:spPr bwMode="auto">
          <a:xfrm>
            <a:off x="379655" y="2852123"/>
            <a:ext cx="1674019" cy="2236609"/>
          </a:xfrm>
          <a:prstGeom prst="rect">
            <a:avLst/>
          </a:prstGeom>
          <a:solidFill>
            <a:srgbClr val="F79646"/>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defRPr/>
            </a:pPr>
            <a:r>
              <a:rPr lang="en-US" altLang="en-US" sz="1050" dirty="0">
                <a:solidFill>
                  <a:srgbClr val="1C5DA7"/>
                </a:solidFill>
                <a:latin typeface="Calibri" pitchFamily="34" charset="0"/>
              </a:rPr>
              <a:t>20 Committees, including:</a:t>
            </a:r>
          </a:p>
          <a:p>
            <a:pPr eaLnBrk="1" hangingPunct="1">
              <a:defRPr/>
            </a:pPr>
            <a:r>
              <a:rPr lang="en-US" altLang="en-US" sz="1050" b="1" dirty="0">
                <a:solidFill>
                  <a:schemeClr val="accent2"/>
                </a:solidFill>
                <a:latin typeface="Calibri" pitchFamily="34" charset="0"/>
              </a:rPr>
              <a:t>LIBE</a:t>
            </a:r>
          </a:p>
          <a:p>
            <a:pPr eaLnBrk="1" hangingPunct="1">
              <a:defRPr/>
            </a:pPr>
            <a:r>
              <a:rPr lang="en-US" altLang="en-US" sz="1050" dirty="0">
                <a:solidFill>
                  <a:srgbClr val="1C5DA7"/>
                </a:solidFill>
                <a:latin typeface="Calibri" pitchFamily="34" charset="0"/>
              </a:rPr>
              <a:t>FEMM</a:t>
            </a:r>
          </a:p>
          <a:p>
            <a:pPr eaLnBrk="1" hangingPunct="1">
              <a:defRPr/>
            </a:pPr>
            <a:r>
              <a:rPr lang="en-US" altLang="en-US" sz="1050" dirty="0">
                <a:solidFill>
                  <a:srgbClr val="1C5DA7"/>
                </a:solidFill>
                <a:latin typeface="Calibri" pitchFamily="34" charset="0"/>
              </a:rPr>
              <a:t>JURI</a:t>
            </a:r>
          </a:p>
          <a:p>
            <a:pPr eaLnBrk="1" hangingPunct="1">
              <a:defRPr/>
            </a:pPr>
            <a:r>
              <a:rPr lang="en-US" altLang="en-US" sz="1050" dirty="0">
                <a:solidFill>
                  <a:srgbClr val="1C5DA7"/>
                </a:solidFill>
                <a:latin typeface="Calibri" pitchFamily="34" charset="0"/>
              </a:rPr>
              <a:t>PETI</a:t>
            </a:r>
          </a:p>
          <a:p>
            <a:pPr eaLnBrk="1" hangingPunct="1">
              <a:defRPr/>
            </a:pPr>
            <a:r>
              <a:rPr lang="en-US" altLang="en-US" sz="1050" dirty="0">
                <a:solidFill>
                  <a:srgbClr val="1C5DA7"/>
                </a:solidFill>
                <a:latin typeface="Calibri" pitchFamily="34" charset="0"/>
              </a:rPr>
              <a:t>EMPL</a:t>
            </a:r>
          </a:p>
          <a:p>
            <a:pPr eaLnBrk="1" hangingPunct="1">
              <a:defRPr/>
            </a:pPr>
            <a:r>
              <a:rPr lang="en-US" altLang="en-US" sz="1050" dirty="0">
                <a:solidFill>
                  <a:srgbClr val="1C5DA7"/>
                </a:solidFill>
                <a:latin typeface="Calibri" pitchFamily="34" charset="0"/>
              </a:rPr>
              <a:t>AFET: subcommittee on HR</a:t>
            </a:r>
          </a:p>
          <a:p>
            <a:pPr eaLnBrk="1" hangingPunct="1">
              <a:defRPr/>
            </a:pPr>
            <a:endParaRPr lang="en-US" altLang="en-US" sz="1050" dirty="0">
              <a:solidFill>
                <a:srgbClr val="1C5DA7"/>
              </a:solidFill>
              <a:latin typeface="Calibri" pitchFamily="34" charset="0"/>
            </a:endParaRPr>
          </a:p>
          <a:p>
            <a:pPr eaLnBrk="1" hangingPunct="1">
              <a:defRPr/>
            </a:pPr>
            <a:r>
              <a:rPr lang="en-US" altLang="en-US" sz="1050" dirty="0">
                <a:solidFill>
                  <a:srgbClr val="1C5DA7"/>
                </a:solidFill>
                <a:latin typeface="Calibri" pitchFamily="34" charset="0"/>
              </a:rPr>
              <a:t>751 members</a:t>
            </a:r>
          </a:p>
          <a:p>
            <a:pPr eaLnBrk="1" hangingPunct="1">
              <a:defRPr/>
            </a:pPr>
            <a:r>
              <a:rPr lang="en-US" altLang="en-US" sz="1050" dirty="0">
                <a:solidFill>
                  <a:srgbClr val="1C5DA7"/>
                </a:solidFill>
                <a:latin typeface="Calibri" pitchFamily="34" charset="0"/>
              </a:rPr>
              <a:t>7 political groups (EPP, S&amp;D, ECR, ALDE, GUE, Greens EFA, EFDD) </a:t>
            </a:r>
          </a:p>
        </p:txBody>
      </p:sp>
      <p:sp>
        <p:nvSpPr>
          <p:cNvPr id="4" name="Rounded Rectangle 3"/>
          <p:cNvSpPr>
            <a:spLocks noChangeArrowheads="1"/>
          </p:cNvSpPr>
          <p:nvPr/>
        </p:nvSpPr>
        <p:spPr bwMode="auto">
          <a:xfrm>
            <a:off x="2413759" y="1384325"/>
            <a:ext cx="2159794" cy="539353"/>
          </a:xfrm>
          <a:prstGeom prst="roundRect">
            <a:avLst>
              <a:gd name="adj" fmla="val 16667"/>
            </a:avLst>
          </a:prstGeom>
          <a:solidFill>
            <a:srgbClr val="1C5DA7"/>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chemeClr val="lt1"/>
                </a:solidFill>
              </a:rPr>
              <a:t>European Council</a:t>
            </a:r>
          </a:p>
        </p:txBody>
      </p:sp>
      <p:sp>
        <p:nvSpPr>
          <p:cNvPr id="5" name="Rounded Rectangle 4"/>
          <p:cNvSpPr>
            <a:spLocks noChangeArrowheads="1"/>
          </p:cNvSpPr>
          <p:nvPr/>
        </p:nvSpPr>
        <p:spPr bwMode="auto">
          <a:xfrm>
            <a:off x="109384" y="2500293"/>
            <a:ext cx="2159794" cy="540544"/>
          </a:xfrm>
          <a:prstGeom prst="roundRect">
            <a:avLst>
              <a:gd name="adj" fmla="val 16667"/>
            </a:avLst>
          </a:prstGeom>
          <a:solidFill>
            <a:srgbClr val="9BBB59"/>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a:solidFill>
                  <a:srgbClr val="FFFFFF"/>
                </a:solidFill>
                <a:latin typeface="Calibri" pitchFamily="34" charset="0"/>
                <a:ea typeface="ヒラギノ角ゴ Pro W3" charset="-128"/>
              </a:rPr>
              <a:t>European Parliament</a:t>
            </a:r>
          </a:p>
          <a:p>
            <a:pPr algn="ctr" eaLnBrk="1" hangingPunct="1">
              <a:defRPr/>
            </a:pPr>
            <a:r>
              <a:rPr lang="en-US" sz="1350" i="1">
                <a:solidFill>
                  <a:srgbClr val="FFFFFF"/>
                </a:solidFill>
                <a:latin typeface="Calibri" pitchFamily="34" charset="0"/>
                <a:ea typeface="ヒラギノ角ゴ Pro W3" charset="-128"/>
              </a:rPr>
              <a:t>Co-legislator</a:t>
            </a:r>
            <a:endParaRPr lang="en-US" sz="1350">
              <a:solidFill>
                <a:srgbClr val="FFFFFF"/>
              </a:solidFill>
              <a:latin typeface="Calibri" pitchFamily="34" charset="0"/>
              <a:ea typeface="ヒラギノ角ゴ Pro W3" charset="-128"/>
            </a:endParaRPr>
          </a:p>
        </p:txBody>
      </p:sp>
      <p:sp>
        <p:nvSpPr>
          <p:cNvPr id="7" name="Rounded Rectangle 6"/>
          <p:cNvSpPr>
            <a:spLocks noChangeArrowheads="1"/>
          </p:cNvSpPr>
          <p:nvPr/>
        </p:nvSpPr>
        <p:spPr bwMode="auto">
          <a:xfrm>
            <a:off x="6840141" y="72586"/>
            <a:ext cx="2159794" cy="539353"/>
          </a:xfrm>
          <a:prstGeom prst="roundRect">
            <a:avLst>
              <a:gd name="adj" fmla="val 16667"/>
            </a:avLst>
          </a:prstGeom>
          <a:solidFill>
            <a:srgbClr val="FFFF00"/>
          </a:solidFill>
          <a:ln>
            <a:noFill/>
          </a:ln>
          <a:effectLst>
            <a:outerShdw blurRad="40000" dist="23000" dir="5400000" rotWithShape="0">
              <a:srgbClr val="808080">
                <a:alpha val="34998"/>
              </a:srgbClr>
            </a:outerShdw>
          </a:effectLst>
        </p:spPr>
        <p:txBody>
          <a:bodyPr anchor="ctr"/>
          <a:lstStyle/>
          <a:p>
            <a:pPr algn="ctr"/>
            <a:r>
              <a:rPr lang="en-US" sz="1350" dirty="0"/>
              <a:t>Court of Justice of the EU (CJEU)</a:t>
            </a:r>
          </a:p>
        </p:txBody>
      </p:sp>
      <p:sp>
        <p:nvSpPr>
          <p:cNvPr id="9" name="Rectangle 8"/>
          <p:cNvSpPr>
            <a:spLocks noChangeArrowheads="1"/>
          </p:cNvSpPr>
          <p:nvPr/>
        </p:nvSpPr>
        <p:spPr bwMode="auto">
          <a:xfrm>
            <a:off x="4915937" y="2932489"/>
            <a:ext cx="1674019" cy="898922"/>
          </a:xfrm>
          <a:prstGeom prst="rect">
            <a:avLst/>
          </a:prstGeom>
          <a:solidFill>
            <a:srgbClr val="F79646"/>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050" dirty="0">
                <a:solidFill>
                  <a:srgbClr val="1C5DA7"/>
                </a:solidFill>
              </a:rPr>
              <a:t>Around 40 DGs, including: DG Justice</a:t>
            </a:r>
          </a:p>
          <a:p>
            <a:pPr eaLnBrk="1" hangingPunct="1">
              <a:defRPr/>
            </a:pPr>
            <a:r>
              <a:rPr lang="en-US" sz="1050" dirty="0">
                <a:solidFill>
                  <a:srgbClr val="1C5DA7"/>
                </a:solidFill>
              </a:rPr>
              <a:t>DG Home</a:t>
            </a:r>
          </a:p>
          <a:p>
            <a:pPr eaLnBrk="1" hangingPunct="1">
              <a:defRPr/>
            </a:pPr>
            <a:r>
              <a:rPr lang="en-US" sz="1050" dirty="0">
                <a:solidFill>
                  <a:srgbClr val="1C5DA7"/>
                </a:solidFill>
              </a:rPr>
              <a:t>DG Employment</a:t>
            </a:r>
          </a:p>
        </p:txBody>
      </p:sp>
      <p:sp>
        <p:nvSpPr>
          <p:cNvPr id="6" name="Rounded Rectangle 5"/>
          <p:cNvSpPr>
            <a:spLocks noChangeArrowheads="1"/>
          </p:cNvSpPr>
          <p:nvPr/>
        </p:nvSpPr>
        <p:spPr bwMode="auto">
          <a:xfrm>
            <a:off x="4645665" y="2500293"/>
            <a:ext cx="2159794" cy="540544"/>
          </a:xfrm>
          <a:prstGeom prst="roundRect">
            <a:avLst>
              <a:gd name="adj" fmla="val 16667"/>
            </a:avLst>
          </a:prstGeom>
          <a:solidFill>
            <a:schemeClr val="accent2"/>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chemeClr val="lt1"/>
                </a:solidFill>
              </a:rPr>
              <a:t>European Commission</a:t>
            </a:r>
          </a:p>
          <a:p>
            <a:pPr algn="ctr" eaLnBrk="1" hangingPunct="1">
              <a:defRPr/>
            </a:pPr>
            <a:r>
              <a:rPr lang="en-US" sz="1350" i="1" dirty="0">
                <a:solidFill>
                  <a:schemeClr val="lt1"/>
                </a:solidFill>
              </a:rPr>
              <a:t>Co-legislator / Executive</a:t>
            </a:r>
          </a:p>
        </p:txBody>
      </p:sp>
      <p:sp>
        <p:nvSpPr>
          <p:cNvPr id="11" name="Rectangle 10"/>
          <p:cNvSpPr>
            <a:spLocks noChangeArrowheads="1"/>
          </p:cNvSpPr>
          <p:nvPr/>
        </p:nvSpPr>
        <p:spPr bwMode="auto">
          <a:xfrm>
            <a:off x="2647796" y="2501484"/>
            <a:ext cx="1674019" cy="2587248"/>
          </a:xfrm>
          <a:prstGeom prst="rect">
            <a:avLst/>
          </a:prstGeom>
          <a:solidFill>
            <a:srgbClr val="F79646"/>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defRPr/>
            </a:pPr>
            <a:endParaRPr lang="en-US" altLang="en-US" sz="1050" dirty="0">
              <a:solidFill>
                <a:srgbClr val="1C5DA7"/>
              </a:solidFill>
              <a:latin typeface="Calibri" pitchFamily="34" charset="0"/>
            </a:endParaRPr>
          </a:p>
          <a:p>
            <a:pPr eaLnBrk="1" hangingPunct="1">
              <a:defRPr/>
            </a:pPr>
            <a:r>
              <a:rPr lang="en-US" altLang="en-US" sz="1050" dirty="0">
                <a:solidFill>
                  <a:srgbClr val="1C5DA7"/>
                </a:solidFill>
                <a:latin typeface="Calibri" pitchFamily="34" charset="0"/>
              </a:rPr>
              <a:t>10 configurations, including</a:t>
            </a:r>
          </a:p>
          <a:p>
            <a:pPr eaLnBrk="1" hangingPunct="1">
              <a:defRPr/>
            </a:pPr>
            <a:r>
              <a:rPr lang="en-US" altLang="en-US" sz="1050" dirty="0">
                <a:solidFill>
                  <a:srgbClr val="1C5DA7"/>
                </a:solidFill>
                <a:latin typeface="Calibri" pitchFamily="34" charset="0"/>
              </a:rPr>
              <a:t>General Affairs (GAC)</a:t>
            </a:r>
          </a:p>
          <a:p>
            <a:pPr eaLnBrk="1" hangingPunct="1">
              <a:defRPr/>
            </a:pPr>
            <a:r>
              <a:rPr lang="en-US" altLang="en-US" sz="1050" dirty="0">
                <a:solidFill>
                  <a:srgbClr val="1C5DA7"/>
                </a:solidFill>
                <a:latin typeface="Calibri" pitchFamily="34" charset="0"/>
              </a:rPr>
              <a:t>Foreign Affairs (FAC)</a:t>
            </a:r>
          </a:p>
          <a:p>
            <a:pPr eaLnBrk="1" hangingPunct="1">
              <a:defRPr/>
            </a:pPr>
            <a:r>
              <a:rPr lang="en-US" altLang="en-US" sz="1050" dirty="0">
                <a:solidFill>
                  <a:srgbClr val="1C5DA7"/>
                </a:solidFill>
                <a:latin typeface="Calibri" pitchFamily="34" charset="0"/>
              </a:rPr>
              <a:t>Justice Home Affairs (JHA)</a:t>
            </a:r>
          </a:p>
          <a:p>
            <a:pPr eaLnBrk="1" hangingPunct="1">
              <a:defRPr/>
            </a:pPr>
            <a:r>
              <a:rPr lang="en-US" sz="1050" dirty="0">
                <a:solidFill>
                  <a:srgbClr val="1C5DA7"/>
                </a:solidFill>
                <a:latin typeface="Calibri" pitchFamily="34" charset="0"/>
              </a:rPr>
              <a:t>Employment, Social Policy, Health and Consumer Affairs (EPSCOM)</a:t>
            </a:r>
          </a:p>
          <a:p>
            <a:pPr eaLnBrk="1" hangingPunct="1">
              <a:defRPr/>
            </a:pPr>
            <a:endParaRPr lang="en-US" altLang="en-US" sz="1050" dirty="0">
              <a:solidFill>
                <a:srgbClr val="1C5DA7"/>
              </a:solidFill>
              <a:latin typeface="Calibri" pitchFamily="34" charset="0"/>
            </a:endParaRPr>
          </a:p>
          <a:p>
            <a:pPr eaLnBrk="1" hangingPunct="1">
              <a:defRPr/>
            </a:pPr>
            <a:r>
              <a:rPr lang="en-US" altLang="en-US" sz="1050" dirty="0">
                <a:solidFill>
                  <a:srgbClr val="1C5DA7"/>
                </a:solidFill>
                <a:latin typeface="Calibri" pitchFamily="34" charset="0"/>
              </a:rPr>
              <a:t>COREPER I and II</a:t>
            </a:r>
          </a:p>
          <a:p>
            <a:pPr eaLnBrk="1" hangingPunct="1">
              <a:defRPr/>
            </a:pPr>
            <a:endParaRPr lang="en-US" altLang="en-US" sz="1050" dirty="0">
              <a:solidFill>
                <a:srgbClr val="1C5DA7"/>
              </a:solidFill>
              <a:latin typeface="Calibri" pitchFamily="34" charset="0"/>
            </a:endParaRPr>
          </a:p>
          <a:p>
            <a:pPr eaLnBrk="1" hangingPunct="1">
              <a:defRPr/>
            </a:pPr>
            <a:r>
              <a:rPr lang="en-US" altLang="en-US" sz="1050" dirty="0">
                <a:solidFill>
                  <a:srgbClr val="1C5DA7"/>
                </a:solidFill>
                <a:latin typeface="Calibri" pitchFamily="34" charset="0"/>
              </a:rPr>
              <a:t>Working groups, including COHOM, </a:t>
            </a:r>
            <a:r>
              <a:rPr lang="en-US" altLang="en-US" sz="1050" b="1" dirty="0">
                <a:solidFill>
                  <a:schemeClr val="accent2"/>
                </a:solidFill>
                <a:latin typeface="Calibri" pitchFamily="34" charset="0"/>
              </a:rPr>
              <a:t>FREMP</a:t>
            </a:r>
            <a:r>
              <a:rPr lang="en-US" altLang="en-US" sz="1050" dirty="0">
                <a:solidFill>
                  <a:srgbClr val="1C5DA7"/>
                </a:solidFill>
                <a:latin typeface="Calibri" pitchFamily="34" charset="0"/>
              </a:rPr>
              <a:t>, COSI, COPEN, DROIPEN, CATS</a:t>
            </a:r>
          </a:p>
        </p:txBody>
      </p:sp>
      <p:sp>
        <p:nvSpPr>
          <p:cNvPr id="3" name="Rounded Rectangle 2"/>
          <p:cNvSpPr>
            <a:spLocks noChangeArrowheads="1"/>
          </p:cNvSpPr>
          <p:nvPr/>
        </p:nvSpPr>
        <p:spPr bwMode="auto">
          <a:xfrm>
            <a:off x="2377525" y="1960940"/>
            <a:ext cx="2159794" cy="539353"/>
          </a:xfrm>
          <a:prstGeom prst="roundRect">
            <a:avLst>
              <a:gd name="adj" fmla="val 16667"/>
            </a:avLst>
          </a:prstGeom>
          <a:solidFill>
            <a:srgbClr val="1C5DA7"/>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defRPr/>
            </a:pPr>
            <a:r>
              <a:rPr lang="en-US" sz="1350" dirty="0">
                <a:solidFill>
                  <a:schemeClr val="lt1"/>
                </a:solidFill>
              </a:rPr>
              <a:t>Council (of the EU)</a:t>
            </a:r>
          </a:p>
          <a:p>
            <a:pPr algn="ctr" eaLnBrk="1" hangingPunct="1">
              <a:defRPr/>
            </a:pPr>
            <a:r>
              <a:rPr lang="en-US" sz="1350" i="1" dirty="0">
                <a:solidFill>
                  <a:schemeClr val="lt1"/>
                </a:solidFill>
              </a:rPr>
              <a:t>Co-legislator</a:t>
            </a:r>
          </a:p>
        </p:txBody>
      </p:sp>
      <p:cxnSp>
        <p:nvCxnSpPr>
          <p:cNvPr id="15" name="Straight Connector 14"/>
          <p:cNvCxnSpPr/>
          <p:nvPr/>
        </p:nvCxnSpPr>
        <p:spPr>
          <a:xfrm>
            <a:off x="405849" y="4245174"/>
            <a:ext cx="810815" cy="0"/>
          </a:xfrm>
          <a:prstGeom prst="line">
            <a:avLst/>
          </a:prstGeom>
          <a:ln w="38100" cmpd="sng">
            <a:solidFill>
              <a:srgbClr val="9BBB59"/>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791863" y="4101158"/>
            <a:ext cx="810815" cy="0"/>
          </a:xfrm>
          <a:prstGeom prst="line">
            <a:avLst/>
          </a:prstGeom>
          <a:ln w="38100" cmpd="sng">
            <a:solidFill>
              <a:srgbClr val="1C5DA7"/>
            </a:solidFill>
          </a:ln>
          <a:effectLst/>
        </p:spPr>
        <p:style>
          <a:lnRef idx="2">
            <a:schemeClr val="accent1"/>
          </a:lnRef>
          <a:fillRef idx="0">
            <a:schemeClr val="accent1"/>
          </a:fillRef>
          <a:effectRef idx="1">
            <a:schemeClr val="accent1"/>
          </a:effectRef>
          <a:fontRef idx="minor">
            <a:schemeClr val="tx1"/>
          </a:fontRef>
        </p:style>
      </p:cxnSp>
      <p:sp>
        <p:nvSpPr>
          <p:cNvPr id="18447" name="TextBox 19"/>
          <p:cNvSpPr txBox="1">
            <a:spLocks noChangeArrowheads="1"/>
          </p:cNvSpPr>
          <p:nvPr/>
        </p:nvSpPr>
        <p:spPr bwMode="auto">
          <a:xfrm>
            <a:off x="109384" y="1960940"/>
            <a:ext cx="13501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105"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105"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105"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105"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105" charset="-128"/>
              </a:defRPr>
            </a:lvl5pPr>
            <a:lvl6pPr marL="25146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105" charset="-128"/>
              </a:defRPr>
            </a:lvl6pPr>
            <a:lvl7pPr marL="29718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105" charset="-128"/>
              </a:defRPr>
            </a:lvl7pPr>
            <a:lvl8pPr marL="34290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105" charset="-128"/>
              </a:defRPr>
            </a:lvl8pPr>
            <a:lvl9pPr marL="3886200" indent="-228600" defTabSz="4572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105" charset="-128"/>
              </a:defRPr>
            </a:lvl9pPr>
          </a:lstStyle>
          <a:p>
            <a:pPr eaLnBrk="1" hangingPunct="1">
              <a:spcBef>
                <a:spcPct val="0"/>
              </a:spcBef>
              <a:buFontTx/>
              <a:buNone/>
            </a:pPr>
            <a:r>
              <a:rPr lang="en-US" altLang="en-US" sz="1200">
                <a:solidFill>
                  <a:srgbClr val="1C5DA7"/>
                </a:solidFill>
              </a:rPr>
              <a:t>Legislator</a:t>
            </a:r>
          </a:p>
        </p:txBody>
      </p:sp>
      <p:sp>
        <p:nvSpPr>
          <p:cNvPr id="26" name="Rectangle 8"/>
          <p:cNvSpPr>
            <a:spLocks noChangeArrowheads="1"/>
          </p:cNvSpPr>
          <p:nvPr/>
        </p:nvSpPr>
        <p:spPr bwMode="auto">
          <a:xfrm>
            <a:off x="4911175" y="3899277"/>
            <a:ext cx="1674019" cy="895350"/>
          </a:xfrm>
          <a:prstGeom prst="rect">
            <a:avLst/>
          </a:prstGeom>
          <a:solidFill>
            <a:srgbClr val="F79646"/>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050" dirty="0">
                <a:solidFill>
                  <a:srgbClr val="1C5DA7"/>
                </a:solidFill>
              </a:rPr>
              <a:t>Various Agencies, including</a:t>
            </a:r>
          </a:p>
          <a:p>
            <a:pPr eaLnBrk="1" hangingPunct="1">
              <a:defRPr/>
            </a:pPr>
            <a:r>
              <a:rPr lang="en-US" sz="1050" dirty="0">
                <a:solidFill>
                  <a:srgbClr val="1C5DA7"/>
                </a:solidFill>
              </a:rPr>
              <a:t>FRA</a:t>
            </a:r>
          </a:p>
          <a:p>
            <a:pPr eaLnBrk="1" hangingPunct="1">
              <a:defRPr/>
            </a:pPr>
            <a:r>
              <a:rPr lang="en-US" sz="1050" dirty="0">
                <a:solidFill>
                  <a:srgbClr val="1C5DA7"/>
                </a:solidFill>
              </a:rPr>
              <a:t>EASO</a:t>
            </a:r>
          </a:p>
          <a:p>
            <a:pPr eaLnBrk="1" hangingPunct="1">
              <a:defRPr/>
            </a:pPr>
            <a:r>
              <a:rPr lang="en-US" sz="1050" dirty="0">
                <a:solidFill>
                  <a:srgbClr val="1C5DA7"/>
                </a:solidFill>
              </a:rPr>
              <a:t>EUROJUST</a:t>
            </a:r>
          </a:p>
          <a:p>
            <a:pPr eaLnBrk="1" hangingPunct="1">
              <a:defRPr/>
            </a:pPr>
            <a:r>
              <a:rPr lang="en-US" sz="1050" dirty="0">
                <a:solidFill>
                  <a:srgbClr val="1C5DA7"/>
                </a:solidFill>
              </a:rPr>
              <a:t>EUROPOL</a:t>
            </a:r>
          </a:p>
        </p:txBody>
      </p:sp>
      <p:cxnSp>
        <p:nvCxnSpPr>
          <p:cNvPr id="27" name="Straight Connector 16"/>
          <p:cNvCxnSpPr/>
          <p:nvPr/>
        </p:nvCxnSpPr>
        <p:spPr>
          <a:xfrm>
            <a:off x="2791863" y="4422776"/>
            <a:ext cx="810815" cy="0"/>
          </a:xfrm>
          <a:prstGeom prst="line">
            <a:avLst/>
          </a:prstGeom>
          <a:ln w="38100" cmpd="sng">
            <a:solidFill>
              <a:srgbClr val="1C5DA7"/>
            </a:solidFill>
          </a:ln>
          <a:effectLst/>
        </p:spPr>
        <p:style>
          <a:lnRef idx="2">
            <a:schemeClr val="accent1"/>
          </a:lnRef>
          <a:fillRef idx="0">
            <a:schemeClr val="accent1"/>
          </a:fillRef>
          <a:effectRef idx="1">
            <a:schemeClr val="accent1"/>
          </a:effectRef>
          <a:fontRef idx="minor">
            <a:schemeClr val="tx1"/>
          </a:fontRef>
        </p:style>
      </p:cxnSp>
      <p:sp>
        <p:nvSpPr>
          <p:cNvPr id="18" name="Titel 1"/>
          <p:cNvSpPr txBox="1">
            <a:spLocks/>
          </p:cNvSpPr>
          <p:nvPr/>
        </p:nvSpPr>
        <p:spPr>
          <a:xfrm>
            <a:off x="395420" y="951570"/>
            <a:ext cx="8353160" cy="486054"/>
          </a:xfrm>
          <a:prstGeom prst="rect">
            <a:avLst/>
          </a:prstGeom>
        </p:spPr>
        <p:txBody>
          <a:bodyPr>
            <a:normAutofit fontScale="90000" lnSpcReduction="20000"/>
          </a:bodyPr>
          <a:lst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a:lstStyle>
          <a:p>
            <a:r>
              <a:rPr lang="de-AT" dirty="0"/>
              <a:t>Akteure im EU System</a:t>
            </a:r>
          </a:p>
        </p:txBody>
      </p:sp>
      <p:sp>
        <p:nvSpPr>
          <p:cNvPr id="19" name="Rounded Rectangle 6"/>
          <p:cNvSpPr>
            <a:spLocks noChangeArrowheads="1"/>
          </p:cNvSpPr>
          <p:nvPr/>
        </p:nvSpPr>
        <p:spPr bwMode="auto">
          <a:xfrm>
            <a:off x="6840141" y="684884"/>
            <a:ext cx="2159794" cy="539353"/>
          </a:xfrm>
          <a:prstGeom prst="roundRect">
            <a:avLst>
              <a:gd name="adj" fmla="val 16667"/>
            </a:avLst>
          </a:prstGeom>
          <a:solidFill>
            <a:srgbClr val="FFFF00"/>
          </a:solidFill>
          <a:ln>
            <a:noFill/>
          </a:ln>
          <a:effectLst>
            <a:outerShdw blurRad="40000" dist="23000" dir="5400000" rotWithShape="0">
              <a:srgbClr val="808080">
                <a:alpha val="34998"/>
              </a:srgbClr>
            </a:outerShdw>
          </a:effectLst>
        </p:spPr>
        <p:txBody>
          <a:bodyPr anchor="ctr"/>
          <a:lstStyle/>
          <a:p>
            <a:pPr algn="ctr" eaLnBrk="1" hangingPunct="1">
              <a:defRPr/>
            </a:pPr>
            <a:r>
              <a:rPr lang="en-US" sz="1350" dirty="0"/>
              <a:t>European Data Protections Supervisor (EDPS)</a:t>
            </a:r>
          </a:p>
        </p:txBody>
      </p:sp>
      <p:sp>
        <p:nvSpPr>
          <p:cNvPr id="20" name="Rounded Rectangle 6"/>
          <p:cNvSpPr>
            <a:spLocks noChangeArrowheads="1"/>
          </p:cNvSpPr>
          <p:nvPr/>
        </p:nvSpPr>
        <p:spPr bwMode="auto">
          <a:xfrm>
            <a:off x="6840141" y="1277816"/>
            <a:ext cx="2159794" cy="539353"/>
          </a:xfrm>
          <a:prstGeom prst="roundRect">
            <a:avLst>
              <a:gd name="adj" fmla="val 16667"/>
            </a:avLst>
          </a:prstGeom>
          <a:solidFill>
            <a:srgbClr val="FFFF00"/>
          </a:solidFill>
          <a:ln>
            <a:noFill/>
          </a:ln>
          <a:effectLst>
            <a:outerShdw blurRad="40000" dist="23000" dir="5400000" rotWithShape="0">
              <a:srgbClr val="808080">
                <a:alpha val="34998"/>
              </a:srgbClr>
            </a:outerShdw>
          </a:effectLst>
        </p:spPr>
        <p:txBody>
          <a:bodyPr anchor="ctr"/>
          <a:lstStyle/>
          <a:p>
            <a:pPr algn="ctr"/>
            <a:r>
              <a:rPr lang="en-US" sz="1350" dirty="0"/>
              <a:t>European Ombudsperson</a:t>
            </a:r>
          </a:p>
        </p:txBody>
      </p:sp>
      <p:sp>
        <p:nvSpPr>
          <p:cNvPr id="21" name="Rounded Rectangle 6"/>
          <p:cNvSpPr>
            <a:spLocks noChangeArrowheads="1"/>
          </p:cNvSpPr>
          <p:nvPr/>
        </p:nvSpPr>
        <p:spPr bwMode="auto">
          <a:xfrm>
            <a:off x="6850594" y="1888381"/>
            <a:ext cx="2159794" cy="539353"/>
          </a:xfrm>
          <a:prstGeom prst="roundRect">
            <a:avLst>
              <a:gd name="adj" fmla="val 16667"/>
            </a:avLst>
          </a:prstGeom>
          <a:solidFill>
            <a:srgbClr val="FFFF00"/>
          </a:solidFill>
          <a:ln>
            <a:noFill/>
          </a:ln>
          <a:effectLst>
            <a:outerShdw blurRad="40000" dist="23000" dir="5400000" rotWithShape="0">
              <a:srgbClr val="808080">
                <a:alpha val="34998"/>
              </a:srgbClr>
            </a:outerShdw>
          </a:effectLst>
        </p:spPr>
        <p:txBody>
          <a:bodyPr anchor="ctr"/>
          <a:lstStyle/>
          <a:p>
            <a:pPr algn="ctr"/>
            <a:r>
              <a:rPr lang="en-US" sz="1350" dirty="0"/>
              <a:t>EU Fundamental Rights Agency (FRA)</a:t>
            </a:r>
          </a:p>
        </p:txBody>
      </p:sp>
    </p:spTree>
    <p:extLst>
      <p:ext uri="{BB962C8B-B14F-4D97-AF65-F5344CB8AC3E}">
        <p14:creationId xmlns:p14="http://schemas.microsoft.com/office/powerpoint/2010/main" val="3998481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p:txBody>
          <a:bodyPr>
            <a:normAutofit fontScale="90000"/>
          </a:bodyPr>
          <a:lstStyle/>
          <a:p>
            <a:r>
              <a:rPr lang="de-AT" altLang="de-DE" dirty="0">
                <a:latin typeface="Arial" panose="020B0604020202020204" pitchFamily="34" charset="0"/>
                <a:cs typeface="Arial" panose="020B0604020202020204" pitchFamily="34" charset="0"/>
              </a:rPr>
              <a:t>Die „Gesichter“ der EU Grundrechtspolitik</a:t>
            </a:r>
          </a:p>
        </p:txBody>
      </p:sp>
      <p:sp>
        <p:nvSpPr>
          <p:cNvPr id="34819" name="Inhaltsplatzhalter 2"/>
          <p:cNvSpPr>
            <a:spLocks noGrp="1"/>
          </p:cNvSpPr>
          <p:nvPr>
            <p:ph idx="1"/>
          </p:nvPr>
        </p:nvSpPr>
        <p:spPr>
          <a:xfrm>
            <a:off x="1403648" y="1635646"/>
            <a:ext cx="6254452" cy="3247306"/>
          </a:xfrm>
        </p:spPr>
        <p:txBody>
          <a:bodyPr>
            <a:normAutofit fontScale="92500" lnSpcReduction="20000"/>
          </a:bodyPr>
          <a:lstStyle/>
          <a:p>
            <a:r>
              <a:rPr lang="de-AT" altLang="de-DE" dirty="0">
                <a:latin typeface="Arial" panose="020B0604020202020204" pitchFamily="34" charset="0"/>
                <a:cs typeface="Arial" panose="020B0604020202020204" pitchFamily="34" charset="0"/>
              </a:rPr>
              <a:t>Die </a:t>
            </a:r>
            <a:r>
              <a:rPr lang="de-AT" altLang="de-DE" dirty="0" err="1">
                <a:latin typeface="Arial" panose="020B0604020202020204" pitchFamily="34" charset="0"/>
                <a:cs typeface="Arial" panose="020B0604020202020204" pitchFamily="34" charset="0"/>
              </a:rPr>
              <a:t>Kommissarrin</a:t>
            </a:r>
            <a:r>
              <a:rPr lang="de-AT" altLang="de-DE" dirty="0">
                <a:latin typeface="Arial" panose="020B0604020202020204" pitchFamily="34" charset="0"/>
                <a:cs typeface="Arial" panose="020B0604020202020204" pitchFamily="34" charset="0"/>
              </a:rPr>
              <a:t> für Justiz, Konsumentenschutz und Gleichstellung, </a:t>
            </a:r>
            <a:r>
              <a:rPr lang="de-AT" altLang="de-DE" dirty="0">
                <a:ea typeface="ヒラギノ角ゴ Pro W3" pitchFamily="-84" charset="-128"/>
              </a:rPr>
              <a:t>, </a:t>
            </a:r>
            <a:r>
              <a:rPr lang="de-AT" altLang="de-DE" dirty="0">
                <a:ea typeface="ヒラギノ角ゴ Pro W3" pitchFamily="-84" charset="-128"/>
                <a:hlinkClick r:id="rId3"/>
              </a:rPr>
              <a:t>Vera </a:t>
            </a:r>
            <a:r>
              <a:rPr lang="de-AT" altLang="de-DE" dirty="0" err="1">
                <a:ea typeface="ヒラギノ角ゴ Pro W3" pitchFamily="-84" charset="-128"/>
                <a:hlinkClick r:id="rId3"/>
              </a:rPr>
              <a:t>Jourova</a:t>
            </a:r>
            <a:r>
              <a:rPr lang="de-AT" altLang="de-DE" dirty="0">
                <a:ea typeface="ヒラギノ角ゴ Pro W3" pitchFamily="-84" charset="-128"/>
                <a:hlinkClick r:id="rId4"/>
              </a:rPr>
              <a:t> </a:t>
            </a:r>
            <a:endParaRPr lang="de-AT" altLang="de-DE" dirty="0">
              <a:ea typeface="ヒラギノ角ゴ Pro W3" pitchFamily="-84" charset="-128"/>
            </a:endParaRPr>
          </a:p>
          <a:p>
            <a:r>
              <a:rPr lang="de-AT" altLang="de-DE" dirty="0"/>
              <a:t>Erster Vizepräsident der EU Kommission, Frans </a:t>
            </a:r>
            <a:r>
              <a:rPr lang="de-AT" altLang="de-DE" dirty="0" err="1"/>
              <a:t>Timmermans</a:t>
            </a:r>
            <a:endParaRPr lang="de-AT" altLang="de-DE" dirty="0">
              <a:ea typeface="ヒラギノ角ゴ Pro W3" pitchFamily="-84" charset="-128"/>
            </a:endParaRPr>
          </a:p>
          <a:p>
            <a:r>
              <a:rPr lang="de-AT" altLang="de-DE" dirty="0">
                <a:latin typeface="Arial" panose="020B0604020202020204" pitchFamily="34" charset="0"/>
                <a:cs typeface="Arial" panose="020B0604020202020204" pitchFamily="34" charset="0"/>
              </a:rPr>
              <a:t>Der EU Hohe Beauftragte für Menschenrechtsschutz, </a:t>
            </a:r>
            <a:r>
              <a:rPr lang="de-AT" altLang="de-DE" dirty="0" err="1">
                <a:ea typeface="ヒラギノ角ゴ Pro W3" pitchFamily="-84" charset="-128"/>
                <a:hlinkClick r:id="rId5"/>
              </a:rPr>
              <a:t>Eamon</a:t>
            </a:r>
            <a:r>
              <a:rPr lang="de-AT" altLang="de-DE" dirty="0">
                <a:ea typeface="ヒラギノ角ゴ Pro W3" pitchFamily="-84" charset="-128"/>
                <a:hlinkClick r:id="rId5"/>
              </a:rPr>
              <a:t> </a:t>
            </a:r>
            <a:r>
              <a:rPr lang="de-AT" altLang="de-DE" dirty="0" err="1">
                <a:ea typeface="ヒラギノ角ゴ Pro W3" pitchFamily="-84" charset="-128"/>
                <a:hlinkClick r:id="rId5"/>
              </a:rPr>
              <a:t>Gilmor</a:t>
            </a:r>
            <a:endParaRPr lang="de-AT" altLang="de-DE" dirty="0">
              <a:latin typeface="Arial" panose="020B0604020202020204" pitchFamily="34" charset="0"/>
              <a:cs typeface="Arial" panose="020B0604020202020204" pitchFamily="34" charset="0"/>
            </a:endParaRPr>
          </a:p>
          <a:p>
            <a:r>
              <a:rPr lang="de-AT" altLang="de-DE" dirty="0">
                <a:latin typeface="Arial" panose="020B0604020202020204" pitchFamily="34" charset="0"/>
                <a:cs typeface="Arial" panose="020B0604020202020204" pitchFamily="34" charset="0"/>
              </a:rPr>
              <a:t>EU </a:t>
            </a:r>
            <a:r>
              <a:rPr lang="de-AT" altLang="de-DE" dirty="0" err="1">
                <a:latin typeface="Arial" panose="020B0604020202020204" pitchFamily="34" charset="0"/>
                <a:cs typeface="Arial" panose="020B0604020202020204" pitchFamily="34" charset="0"/>
              </a:rPr>
              <a:t>Ombudsfra</a:t>
            </a:r>
            <a:r>
              <a:rPr lang="de-AT" altLang="de-DE" dirty="0" err="1"/>
              <a:t>u</a:t>
            </a:r>
            <a:r>
              <a:rPr lang="de-AT" altLang="de-DE" dirty="0"/>
              <a:t> </a:t>
            </a:r>
            <a:r>
              <a:rPr lang="de-AT" altLang="de-DE" dirty="0">
                <a:latin typeface="Arial" panose="020B0604020202020204" pitchFamily="34" charset="0"/>
                <a:cs typeface="Arial" panose="020B0604020202020204" pitchFamily="34" charset="0"/>
                <a:hlinkClick r:id="rId6"/>
              </a:rPr>
              <a:t>Emily </a:t>
            </a:r>
            <a:r>
              <a:rPr lang="de-AT" altLang="de-DE" dirty="0" err="1">
                <a:latin typeface="Arial" panose="020B0604020202020204" pitchFamily="34" charset="0"/>
                <a:cs typeface="Arial" panose="020B0604020202020204" pitchFamily="34" charset="0"/>
                <a:hlinkClick r:id="rId6"/>
              </a:rPr>
              <a:t>O‘Reilly</a:t>
            </a:r>
            <a:endParaRPr lang="de-AT" altLang="de-DE" dirty="0">
              <a:latin typeface="Arial" panose="020B0604020202020204" pitchFamily="34" charset="0"/>
              <a:cs typeface="Arial" panose="020B0604020202020204" pitchFamily="34" charset="0"/>
            </a:endParaRPr>
          </a:p>
          <a:p>
            <a:r>
              <a:rPr lang="de-AT" altLang="de-DE" dirty="0"/>
              <a:t>Direktor der Grundrechtsagentur, </a:t>
            </a:r>
            <a:r>
              <a:rPr lang="de-AT" altLang="de-DE" dirty="0">
                <a:hlinkClick r:id="rId7"/>
              </a:rPr>
              <a:t>Michael O‘Flaherty</a:t>
            </a:r>
            <a:endParaRPr lang="de-AT" altLang="de-DE" dirty="0"/>
          </a:p>
        </p:txBody>
      </p:sp>
    </p:spTree>
    <p:extLst>
      <p:ext uri="{BB962C8B-B14F-4D97-AF65-F5344CB8AC3E}">
        <p14:creationId xmlns:p14="http://schemas.microsoft.com/office/powerpoint/2010/main" val="2466153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p:cNvSpPr>
          <p:nvPr>
            <p:ph type="title"/>
          </p:nvPr>
        </p:nvSpPr>
        <p:spPr/>
        <p:txBody>
          <a:bodyPr vert="horz" lIns="91440" tIns="45720" rIns="91440" bIns="45720" rtlCol="0" anchor="t" anchorCtr="0">
            <a:noAutofit/>
          </a:bodyPr>
          <a:lstStyle/>
          <a:p>
            <a:r>
              <a:rPr lang="de-AT" sz="2900" dirty="0"/>
              <a:t>Prozesse zur Einhaltung der Charter</a:t>
            </a:r>
            <a:endParaRPr lang="en-IE" sz="2900" dirty="0"/>
          </a:p>
        </p:txBody>
      </p:sp>
      <p:sp>
        <p:nvSpPr>
          <p:cNvPr id="180226" name="Rectangle 3"/>
          <p:cNvSpPr>
            <a:spLocks noGrp="1"/>
          </p:cNvSpPr>
          <p:nvPr>
            <p:ph type="body" idx="1"/>
          </p:nvPr>
        </p:nvSpPr>
        <p:spPr>
          <a:xfrm>
            <a:off x="1494235" y="1600200"/>
            <a:ext cx="6172200" cy="3102769"/>
          </a:xfrm>
        </p:spPr>
        <p:txBody>
          <a:bodyPr>
            <a:normAutofit/>
          </a:bodyPr>
          <a:lstStyle/>
          <a:p>
            <a:pPr>
              <a:spcBef>
                <a:spcPct val="60000"/>
              </a:spcBef>
            </a:pPr>
            <a:r>
              <a:rPr lang="en-IE" sz="2100" b="1" dirty="0" err="1"/>
              <a:t>Strategie</a:t>
            </a:r>
            <a:r>
              <a:rPr lang="en-IE" sz="2100" b="1" dirty="0"/>
              <a:t> </a:t>
            </a:r>
            <a:r>
              <a:rPr lang="en-IE" sz="2100" b="1" dirty="0" err="1"/>
              <a:t>zur</a:t>
            </a:r>
            <a:r>
              <a:rPr lang="en-IE" sz="2100" b="1" dirty="0"/>
              <a:t> </a:t>
            </a:r>
            <a:r>
              <a:rPr lang="en-IE" sz="2100" b="1" dirty="0" err="1"/>
              <a:t>wirksamen</a:t>
            </a:r>
            <a:r>
              <a:rPr lang="en-IE" sz="2100" b="1" dirty="0"/>
              <a:t> </a:t>
            </a:r>
            <a:r>
              <a:rPr lang="en-IE" sz="2100" b="1" dirty="0" err="1"/>
              <a:t>Umsetzung</a:t>
            </a:r>
            <a:r>
              <a:rPr lang="en-IE" sz="2100" b="1" dirty="0"/>
              <a:t> der Charta</a:t>
            </a:r>
            <a:r>
              <a:rPr lang="en-IE" sz="2100" dirty="0"/>
              <a:t>: KOM(2010) 573, 19.10.2010</a:t>
            </a:r>
            <a:endParaRPr lang="en-GB" sz="2100" dirty="0"/>
          </a:p>
          <a:p>
            <a:pPr>
              <a:spcBef>
                <a:spcPct val="60000"/>
              </a:spcBef>
            </a:pPr>
            <a:r>
              <a:rPr lang="en-GB" sz="2100" b="1" dirty="0" err="1"/>
              <a:t>Leitlinien</a:t>
            </a:r>
            <a:r>
              <a:rPr lang="en-GB" sz="2100" b="1" dirty="0"/>
              <a:t> des Rates </a:t>
            </a:r>
            <a:r>
              <a:rPr lang="en-GB" sz="2100" b="1" dirty="0" err="1"/>
              <a:t>zur</a:t>
            </a:r>
            <a:r>
              <a:rPr lang="en-GB" sz="2100" b="1" dirty="0"/>
              <a:t> </a:t>
            </a:r>
            <a:r>
              <a:rPr lang="en-GB" sz="2100" b="1" dirty="0" err="1"/>
              <a:t>Prüfung</a:t>
            </a:r>
            <a:r>
              <a:rPr lang="en-GB" sz="2100" b="1" dirty="0"/>
              <a:t> der </a:t>
            </a:r>
            <a:r>
              <a:rPr lang="en-GB" sz="2100" b="1" dirty="0" err="1"/>
              <a:t>Grundrechtskonformität</a:t>
            </a:r>
            <a:r>
              <a:rPr lang="en-GB" sz="2100" b="1" dirty="0"/>
              <a:t> </a:t>
            </a:r>
            <a:r>
              <a:rPr lang="en-GB" sz="2100" dirty="0"/>
              <a:t>(</a:t>
            </a:r>
            <a:r>
              <a:rPr lang="en-GB" sz="2100" dirty="0" err="1"/>
              <a:t>Ende</a:t>
            </a:r>
            <a:r>
              <a:rPr lang="en-GB" sz="2100" dirty="0"/>
              <a:t> 2014 </a:t>
            </a:r>
            <a:r>
              <a:rPr lang="en-GB" sz="2100" dirty="0" err="1"/>
              <a:t>überarbeitet</a:t>
            </a:r>
            <a:r>
              <a:rPr lang="en-GB" sz="2100" dirty="0"/>
              <a:t>)</a:t>
            </a:r>
          </a:p>
          <a:p>
            <a:pPr>
              <a:spcBef>
                <a:spcPct val="60000"/>
              </a:spcBef>
            </a:pPr>
            <a:r>
              <a:rPr lang="en-GB" sz="2100" dirty="0" err="1"/>
              <a:t>Verfahren</a:t>
            </a:r>
            <a:r>
              <a:rPr lang="en-GB" sz="2100" dirty="0"/>
              <a:t> </a:t>
            </a:r>
            <a:r>
              <a:rPr lang="en-GB" sz="2100" dirty="0" err="1"/>
              <a:t>nach</a:t>
            </a:r>
            <a:r>
              <a:rPr lang="en-GB" sz="2100" dirty="0"/>
              <a:t> </a:t>
            </a:r>
            <a:r>
              <a:rPr lang="en-GB" sz="2100" b="1" dirty="0"/>
              <a:t>Art. 39 der </a:t>
            </a:r>
            <a:r>
              <a:rPr lang="en-GB" sz="2100" b="1" dirty="0" err="1"/>
              <a:t>GeO</a:t>
            </a:r>
            <a:r>
              <a:rPr lang="en-GB" sz="2100" b="1" dirty="0"/>
              <a:t> des EP</a:t>
            </a:r>
          </a:p>
        </p:txBody>
      </p:sp>
    </p:spTree>
    <p:extLst>
      <p:ext uri="{BB962C8B-B14F-4D97-AF65-F5344CB8AC3E}">
        <p14:creationId xmlns:p14="http://schemas.microsoft.com/office/powerpoint/2010/main" val="105089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420" y="881164"/>
            <a:ext cx="8353160" cy="486054"/>
          </a:xfrm>
        </p:spPr>
        <p:txBody>
          <a:bodyPr>
            <a:normAutofit fontScale="90000"/>
          </a:bodyPr>
          <a:lstStyle/>
          <a:p>
            <a:r>
              <a:rPr lang="de-AT" dirty="0"/>
              <a:t>Grundrechts-Checkliste der EU Kommission</a:t>
            </a:r>
          </a:p>
        </p:txBody>
      </p:sp>
      <p:sp>
        <p:nvSpPr>
          <p:cNvPr id="3" name="Inhaltsplatzhalter 2"/>
          <p:cNvSpPr>
            <a:spLocks noGrp="1"/>
          </p:cNvSpPr>
          <p:nvPr>
            <p:ph idx="1"/>
          </p:nvPr>
        </p:nvSpPr>
        <p:spPr/>
        <p:txBody>
          <a:bodyPr>
            <a:normAutofit fontScale="25000" lnSpcReduction="20000"/>
          </a:bodyPr>
          <a:lstStyle/>
          <a:p>
            <a:pPr>
              <a:spcBef>
                <a:spcPct val="60000"/>
              </a:spcBef>
            </a:pPr>
            <a:r>
              <a:rPr lang="de-AT" sz="8000" dirty="0"/>
              <a:t>Welche Grundrechte sind betroffen?</a:t>
            </a:r>
          </a:p>
          <a:p>
            <a:pPr>
              <a:spcBef>
                <a:spcPct val="60000"/>
              </a:spcBef>
            </a:pPr>
            <a:r>
              <a:rPr lang="de-AT" sz="8000" dirty="0"/>
              <a:t>Handelt es sich dabei um absolute Rechte (die in keinem Fall eingeschränkt werden dürfen – zum Beispiel die Würde des Menschen und das Verbot der Folter)?</a:t>
            </a:r>
          </a:p>
          <a:p>
            <a:pPr>
              <a:spcBef>
                <a:spcPct val="60000"/>
              </a:spcBef>
            </a:pPr>
            <a:r>
              <a:rPr lang="de-AT" sz="8000" dirty="0"/>
              <a:t>Wie wirken sich die verschiedenen ins Auge gefassten politischen Optionen auf die Grundrechte aus? Handelt es sich dabei um positive (Förderung der Grundrechte) oder negative Auswirkungen (Einschränkung der Grundrechte)?</a:t>
            </a:r>
          </a:p>
          <a:p>
            <a:pPr>
              <a:spcBef>
                <a:spcPct val="60000"/>
              </a:spcBef>
            </a:pPr>
            <a:r>
              <a:rPr lang="de-AT" sz="8000" dirty="0"/>
              <a:t>Haben die Optionen sowohl positive als auch negative Auswirkungen auf die einschlägigen Grundrechte (zum Beispiel eine negative Auswirkung auf die Freiheit der Meinungsäußerung und eine positive Auswirkung auf das geistige Eigentum)?</a:t>
            </a:r>
          </a:p>
        </p:txBody>
      </p:sp>
    </p:spTree>
    <p:extLst>
      <p:ext uri="{BB962C8B-B14F-4D97-AF65-F5344CB8AC3E}">
        <p14:creationId xmlns:p14="http://schemas.microsoft.com/office/powerpoint/2010/main" val="2458144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Grundrechts-Checkliste der EU Kommission II</a:t>
            </a:r>
          </a:p>
        </p:txBody>
      </p:sp>
      <p:sp>
        <p:nvSpPr>
          <p:cNvPr id="3" name="Inhaltsplatzhalter 2"/>
          <p:cNvSpPr>
            <a:spLocks noGrp="1"/>
          </p:cNvSpPr>
          <p:nvPr>
            <p:ph idx="1"/>
          </p:nvPr>
        </p:nvSpPr>
        <p:spPr/>
        <p:txBody>
          <a:bodyPr>
            <a:normAutofit fontScale="25000" lnSpcReduction="20000"/>
          </a:bodyPr>
          <a:lstStyle/>
          <a:p>
            <a:pPr>
              <a:spcBef>
                <a:spcPct val="60000"/>
              </a:spcBef>
            </a:pPr>
            <a:r>
              <a:rPr lang="de-AT" sz="8000" dirty="0"/>
              <a:t>Sind etwaige Grundrechtseinschränkungen präzise und vorausschauend formuliert worden?</a:t>
            </a:r>
          </a:p>
          <a:p>
            <a:pPr>
              <a:spcBef>
                <a:spcPct val="60000"/>
              </a:spcBef>
            </a:pPr>
            <a:r>
              <a:rPr lang="de-AT" sz="8000" dirty="0"/>
              <a:t>Für den Fall, dass es zu Grundrechtseinschränkungen kommen sollte:</a:t>
            </a:r>
          </a:p>
          <a:p>
            <a:pPr marL="342900" lvl="1" indent="-342900">
              <a:spcBef>
                <a:spcPct val="60000"/>
              </a:spcBef>
              <a:buFont typeface="Arial" pitchFamily="34" charset="0"/>
              <a:buChar char="•"/>
            </a:pPr>
            <a:r>
              <a:rPr lang="de-AT" sz="8000" dirty="0"/>
              <a:t>Sind diese zur Verwirklichung eines Ziels von allgemeinem Interesse oder zum Schutz der Rechte und Freiheiten Dritter (welcher?) erforderlich?</a:t>
            </a:r>
          </a:p>
          <a:p>
            <a:pPr marL="342900" lvl="1" indent="-342900">
              <a:spcBef>
                <a:spcPct val="60000"/>
              </a:spcBef>
              <a:buFont typeface="Arial" pitchFamily="34" charset="0"/>
              <a:buChar char="•"/>
            </a:pPr>
            <a:r>
              <a:rPr lang="de-AT" sz="8000" dirty="0"/>
              <a:t>Stehen sie in einem angemessenen Verhältnis zu dem angestrebten Ziel?</a:t>
            </a:r>
          </a:p>
          <a:p>
            <a:pPr marL="342900" lvl="1" indent="-342900">
              <a:spcBef>
                <a:spcPct val="60000"/>
              </a:spcBef>
              <a:buFont typeface="Arial" pitchFamily="34" charset="0"/>
              <a:buChar char="•"/>
            </a:pPr>
            <a:r>
              <a:rPr lang="de-AT" sz="8000" dirty="0"/>
              <a:t>Tragen sie dem Wesensgehalt der einschlägigen Grundrechte Rechnung?</a:t>
            </a:r>
          </a:p>
          <a:p>
            <a:endParaRPr lang="de-AT" dirty="0"/>
          </a:p>
        </p:txBody>
      </p:sp>
    </p:spTree>
    <p:extLst>
      <p:ext uri="{BB962C8B-B14F-4D97-AF65-F5344CB8AC3E}">
        <p14:creationId xmlns:p14="http://schemas.microsoft.com/office/powerpoint/2010/main" val="1641510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p:cNvSpPr>
          <p:nvPr>
            <p:ph type="title"/>
          </p:nvPr>
        </p:nvSpPr>
        <p:spPr>
          <a:xfrm>
            <a:off x="323528" y="1131590"/>
            <a:ext cx="6163865" cy="1837134"/>
          </a:xfrm>
        </p:spPr>
        <p:txBody>
          <a:bodyPr>
            <a:normAutofit fontScale="90000"/>
          </a:bodyPr>
          <a:lstStyle/>
          <a:p>
            <a:r>
              <a:rPr lang="en-US" sz="3000" dirty="0" err="1"/>
              <a:t>Ausgewähltes</a:t>
            </a:r>
            <a:r>
              <a:rPr lang="en-US" sz="3000" dirty="0"/>
              <a:t> </a:t>
            </a:r>
            <a:r>
              <a:rPr lang="en-US" sz="3000" dirty="0" err="1"/>
              <a:t>zur</a:t>
            </a:r>
            <a:r>
              <a:rPr lang="en-US" sz="3000" dirty="0"/>
              <a:t> EU </a:t>
            </a:r>
            <a:r>
              <a:rPr lang="en-US" sz="3000" dirty="0" err="1"/>
              <a:t>Grundrechteagentur</a:t>
            </a:r>
            <a:br>
              <a:rPr lang="en-US" sz="3000" dirty="0"/>
            </a:br>
            <a:br>
              <a:rPr lang="en-US" sz="3000" dirty="0"/>
            </a:br>
            <a:br>
              <a:rPr lang="en-US" sz="3000" dirty="0"/>
            </a:br>
            <a:br>
              <a:rPr lang="en-US" sz="3000" dirty="0"/>
            </a:br>
            <a:br>
              <a:rPr lang="en-US" sz="3000" dirty="0"/>
            </a:br>
            <a:br>
              <a:rPr lang="en-US" sz="3000" dirty="0"/>
            </a:br>
            <a:r>
              <a:rPr lang="en-US" sz="2000" b="0" dirty="0"/>
              <a:t>www.fra.europa.eu</a:t>
            </a:r>
          </a:p>
        </p:txBody>
      </p:sp>
      <p:pic>
        <p:nvPicPr>
          <p:cNvPr id="191491" name="Picture 10" descr="http://europa.eu/agencies/images/fra_picture.jpg"/>
          <p:cNvPicPr>
            <a:picLocks noChangeAspect="1" noChangeArrowheads="1"/>
          </p:cNvPicPr>
          <p:nvPr/>
        </p:nvPicPr>
        <p:blipFill>
          <a:blip r:embed="rId3"/>
          <a:srcRect/>
          <a:stretch>
            <a:fillRect/>
          </a:stretch>
        </p:blipFill>
        <p:spPr bwMode="auto">
          <a:xfrm>
            <a:off x="5940153" y="0"/>
            <a:ext cx="3203848" cy="4852711"/>
          </a:xfrm>
          <a:prstGeom prst="rect">
            <a:avLst/>
          </a:prstGeom>
          <a:noFill/>
          <a:ln w="9525">
            <a:noFill/>
            <a:miter lim="800000"/>
            <a:headEnd/>
            <a:tailEnd/>
          </a:ln>
        </p:spPr>
      </p:pic>
    </p:spTree>
    <p:extLst>
      <p:ext uri="{BB962C8B-B14F-4D97-AF65-F5344CB8AC3E}">
        <p14:creationId xmlns:p14="http://schemas.microsoft.com/office/powerpoint/2010/main" val="618158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920354"/>
            <a:ext cx="3600400" cy="571500"/>
          </a:xfrm>
        </p:spPr>
        <p:txBody>
          <a:bodyPr>
            <a:normAutofit fontScale="90000"/>
          </a:bodyPr>
          <a:lstStyle/>
          <a:p>
            <a:r>
              <a:rPr lang="en-IE" b="1" dirty="0"/>
              <a:t>EU </a:t>
            </a:r>
            <a:r>
              <a:rPr lang="en-IE" b="1" dirty="0" err="1"/>
              <a:t>Agenturen</a:t>
            </a:r>
            <a:endParaRPr lang="en-IE" b="1" dirty="0"/>
          </a:p>
        </p:txBody>
      </p:sp>
      <p:pic>
        <p:nvPicPr>
          <p:cNvPr id="6" name="Content Placeholder 5"/>
          <p:cNvPicPr>
            <a:picLocks noGrp="1"/>
          </p:cNvPicPr>
          <p:nvPr>
            <p:ph idx="1"/>
          </p:nvPr>
        </p:nvPicPr>
        <p:blipFill rotWithShape="1">
          <a:blip r:embed="rId3"/>
          <a:srcRect l="55935" t="4221" r="-1286" b="-2386"/>
          <a:stretch/>
        </p:blipFill>
        <p:spPr bwMode="auto">
          <a:xfrm>
            <a:off x="3635896" y="-765958"/>
            <a:ext cx="5656548" cy="66620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84155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p:cNvSpPr>
          <p:nvPr>
            <p:ph type="title"/>
          </p:nvPr>
        </p:nvSpPr>
        <p:spPr>
          <a:xfrm>
            <a:off x="476676" y="1004500"/>
            <a:ext cx="6172200" cy="540544"/>
          </a:xfrm>
        </p:spPr>
        <p:txBody>
          <a:bodyPr>
            <a:normAutofit/>
          </a:bodyPr>
          <a:lstStyle/>
          <a:p>
            <a:r>
              <a:rPr lang="en-GB" altLang="de-DE" sz="2600" dirty="0" err="1"/>
              <a:t>Ziel</a:t>
            </a:r>
            <a:r>
              <a:rPr lang="en-GB" altLang="de-DE" sz="2600" dirty="0"/>
              <a:t> der </a:t>
            </a:r>
            <a:r>
              <a:rPr lang="en-GB" altLang="de-DE" sz="2600" dirty="0" err="1"/>
              <a:t>Agentur</a:t>
            </a:r>
            <a:endParaRPr lang="en-US" sz="2600" dirty="0"/>
          </a:p>
        </p:txBody>
      </p:sp>
      <p:sp>
        <p:nvSpPr>
          <p:cNvPr id="192514" name="Rectangle 3"/>
          <p:cNvSpPr>
            <a:spLocks noGrp="1"/>
          </p:cNvSpPr>
          <p:nvPr>
            <p:ph type="body" idx="1"/>
          </p:nvPr>
        </p:nvSpPr>
        <p:spPr>
          <a:xfrm>
            <a:off x="1907704" y="1545431"/>
            <a:ext cx="6552728" cy="3330575"/>
          </a:xfrm>
        </p:spPr>
        <p:txBody>
          <a:bodyPr>
            <a:normAutofit fontScale="92500" lnSpcReduction="10000"/>
          </a:bodyPr>
          <a:lstStyle/>
          <a:p>
            <a:pPr>
              <a:lnSpc>
                <a:spcPct val="90000"/>
              </a:lnSpc>
              <a:buFont typeface="Arial" charset="0"/>
              <a:buNone/>
            </a:pPr>
            <a:r>
              <a:rPr lang="en-GB" altLang="de-DE" sz="1800" dirty="0">
                <a:latin typeface="Calibri" pitchFamily="34" charset="0"/>
              </a:rPr>
              <a:t>	“</a:t>
            </a:r>
            <a:r>
              <a:rPr lang="en-GB" altLang="de-DE" sz="2200" dirty="0"/>
              <a:t>Das </a:t>
            </a:r>
            <a:r>
              <a:rPr lang="en-GB" altLang="de-DE" sz="2200" dirty="0" err="1"/>
              <a:t>Ziel</a:t>
            </a:r>
            <a:r>
              <a:rPr lang="en-GB" altLang="de-DE" sz="2200" dirty="0"/>
              <a:t> der </a:t>
            </a:r>
            <a:r>
              <a:rPr lang="en-GB" altLang="de-DE" sz="2200" dirty="0" err="1"/>
              <a:t>Agentur</a:t>
            </a:r>
            <a:r>
              <a:rPr lang="en-GB" altLang="de-DE" sz="2200" dirty="0"/>
              <a:t> </a:t>
            </a:r>
            <a:r>
              <a:rPr lang="en-GB" altLang="de-DE" sz="2200" dirty="0" err="1"/>
              <a:t>besteht</a:t>
            </a:r>
            <a:r>
              <a:rPr lang="en-GB" altLang="de-DE" sz="2200" dirty="0"/>
              <a:t> </a:t>
            </a:r>
            <a:r>
              <a:rPr lang="en-GB" altLang="de-DE" sz="2200" dirty="0" err="1"/>
              <a:t>darin</a:t>
            </a:r>
            <a:r>
              <a:rPr lang="en-GB" altLang="de-DE" sz="2200" dirty="0"/>
              <a:t>, den </a:t>
            </a:r>
            <a:r>
              <a:rPr lang="en-GB" altLang="de-DE" sz="2200" dirty="0" err="1"/>
              <a:t>relevanten</a:t>
            </a:r>
            <a:r>
              <a:rPr lang="en-GB" altLang="de-DE" sz="2200" dirty="0"/>
              <a:t> </a:t>
            </a:r>
            <a:r>
              <a:rPr lang="en-GB" altLang="de-DE" sz="2200" dirty="0" err="1"/>
              <a:t>Organen</a:t>
            </a:r>
            <a:r>
              <a:rPr lang="en-GB" altLang="de-DE" sz="2200" dirty="0"/>
              <a:t> und </a:t>
            </a:r>
            <a:r>
              <a:rPr lang="en-GB" altLang="de-DE" sz="2200" dirty="0" err="1"/>
              <a:t>Einrichtungen</a:t>
            </a:r>
            <a:r>
              <a:rPr lang="en-GB" altLang="de-DE" sz="2200" dirty="0"/>
              <a:t>, </a:t>
            </a:r>
            <a:r>
              <a:rPr lang="en-US" altLang="de-DE" sz="2200" dirty="0" err="1"/>
              <a:t>Ämtern</a:t>
            </a:r>
            <a:r>
              <a:rPr lang="en-US" altLang="de-DE" sz="2200" dirty="0"/>
              <a:t> und </a:t>
            </a:r>
            <a:r>
              <a:rPr lang="en-US" altLang="de-DE" sz="2200" dirty="0" err="1"/>
              <a:t>Agenturen</a:t>
            </a:r>
            <a:r>
              <a:rPr lang="en-US" altLang="de-DE" sz="2200" dirty="0"/>
              <a:t> der </a:t>
            </a:r>
            <a:r>
              <a:rPr lang="en-US" altLang="de-DE" sz="2200" dirty="0" err="1"/>
              <a:t>Gemeinschaft</a:t>
            </a:r>
            <a:r>
              <a:rPr lang="en-US" altLang="de-DE" sz="2200" dirty="0"/>
              <a:t> und </a:t>
            </a:r>
            <a:r>
              <a:rPr lang="en-US" altLang="de-DE" sz="2200" dirty="0" err="1"/>
              <a:t>ihrer</a:t>
            </a:r>
            <a:r>
              <a:rPr lang="en-US" altLang="de-DE" sz="2200" dirty="0"/>
              <a:t> </a:t>
            </a:r>
            <a:r>
              <a:rPr lang="en-US" altLang="de-DE" sz="2200" dirty="0" err="1"/>
              <a:t>Mitgliedstaaten</a:t>
            </a:r>
            <a:r>
              <a:rPr lang="en-US" altLang="de-DE" sz="2200" dirty="0"/>
              <a:t> </a:t>
            </a:r>
            <a:r>
              <a:rPr lang="en-US" altLang="de-DE" sz="2200" dirty="0" err="1"/>
              <a:t>bei</a:t>
            </a:r>
            <a:r>
              <a:rPr lang="en-US" altLang="de-DE" sz="2200" dirty="0"/>
              <a:t> der </a:t>
            </a:r>
            <a:r>
              <a:rPr lang="en-US" sz="2200" dirty="0" err="1"/>
              <a:t>Durchführung</a:t>
            </a:r>
            <a:r>
              <a:rPr lang="en-US" sz="2200" dirty="0"/>
              <a:t> des </a:t>
            </a:r>
            <a:r>
              <a:rPr lang="en-US" sz="2200" dirty="0" err="1"/>
              <a:t>Gemeinschaftsrechts</a:t>
            </a:r>
            <a:r>
              <a:rPr lang="en-US" sz="2200" dirty="0"/>
              <a:t> in </a:t>
            </a:r>
            <a:r>
              <a:rPr lang="en-US" sz="2200" dirty="0" err="1"/>
              <a:t>Bezug</a:t>
            </a:r>
            <a:r>
              <a:rPr lang="en-US" sz="2200" dirty="0"/>
              <a:t> auf die </a:t>
            </a:r>
            <a:r>
              <a:rPr lang="en-US" sz="2200" dirty="0" err="1"/>
              <a:t>Grundrechte</a:t>
            </a:r>
            <a:r>
              <a:rPr lang="en-US" sz="2200" dirty="0"/>
              <a:t> </a:t>
            </a:r>
            <a:r>
              <a:rPr lang="en-GB" altLang="de-DE" sz="2200" b="1" dirty="0" err="1"/>
              <a:t>Unterstü</a:t>
            </a:r>
            <a:r>
              <a:rPr lang="en-US" sz="2200" b="1" dirty="0" err="1"/>
              <a:t>tzung</a:t>
            </a:r>
            <a:r>
              <a:rPr lang="en-US" sz="2200" b="1" dirty="0"/>
              <a:t> </a:t>
            </a:r>
            <a:r>
              <a:rPr lang="en-US" sz="2200" b="1" dirty="0" err="1"/>
              <a:t>zu</a:t>
            </a:r>
            <a:r>
              <a:rPr lang="en-US" sz="2200" b="1" dirty="0"/>
              <a:t> </a:t>
            </a:r>
            <a:r>
              <a:rPr lang="en-US" sz="2200" b="1" dirty="0" err="1"/>
              <a:t>gewähren</a:t>
            </a:r>
            <a:r>
              <a:rPr lang="en-US" sz="2200" b="1" dirty="0"/>
              <a:t> und </a:t>
            </a:r>
            <a:r>
              <a:rPr lang="en-US" sz="2200" b="1" dirty="0" err="1"/>
              <a:t>ihnen</a:t>
            </a:r>
            <a:r>
              <a:rPr lang="en-US" sz="2200" b="1" dirty="0"/>
              <a:t> </a:t>
            </a:r>
            <a:r>
              <a:rPr lang="en-US" sz="2200" b="1" dirty="0" err="1"/>
              <a:t>Fachkenntnisse</a:t>
            </a:r>
            <a:r>
              <a:rPr lang="en-US" sz="2200" b="1" dirty="0"/>
              <a:t> </a:t>
            </a:r>
            <a:r>
              <a:rPr lang="en-US" sz="2200" b="1" dirty="0" err="1"/>
              <a:t>bereitzustellen</a:t>
            </a:r>
            <a:r>
              <a:rPr lang="en-US" sz="2200" b="1" dirty="0"/>
              <a:t>, um </a:t>
            </a:r>
            <a:r>
              <a:rPr lang="en-US" sz="2200" b="1" dirty="0" err="1"/>
              <a:t>ihnen</a:t>
            </a:r>
            <a:r>
              <a:rPr lang="en-US" sz="2200" b="1" dirty="0"/>
              <a:t> die </a:t>
            </a:r>
            <a:r>
              <a:rPr lang="en-US" sz="2200" b="1" dirty="0" err="1"/>
              <a:t>uneingeschränkte</a:t>
            </a:r>
            <a:r>
              <a:rPr lang="en-US" sz="2200" b="1" dirty="0"/>
              <a:t> </a:t>
            </a:r>
            <a:r>
              <a:rPr lang="en-US" sz="2200" b="1" dirty="0" err="1"/>
              <a:t>Achtung</a:t>
            </a:r>
            <a:r>
              <a:rPr lang="en-US" sz="2200" b="1" dirty="0"/>
              <a:t> der </a:t>
            </a:r>
            <a:r>
              <a:rPr lang="en-US" sz="2200" b="1" dirty="0" err="1"/>
              <a:t>Grundrechte</a:t>
            </a:r>
            <a:r>
              <a:rPr lang="en-US" sz="2200" b="1" dirty="0"/>
              <a:t> </a:t>
            </a:r>
            <a:r>
              <a:rPr lang="en-US" sz="2200" b="1" dirty="0" err="1"/>
              <a:t>zu</a:t>
            </a:r>
            <a:r>
              <a:rPr lang="en-US" sz="2200" b="1" dirty="0"/>
              <a:t> </a:t>
            </a:r>
            <a:r>
              <a:rPr lang="en-US" sz="2200" b="1" dirty="0" err="1"/>
              <a:t>erleichtern</a:t>
            </a:r>
            <a:r>
              <a:rPr lang="en-US" sz="2200" dirty="0"/>
              <a:t>, </a:t>
            </a:r>
            <a:r>
              <a:rPr lang="en-US" sz="2200" dirty="0" err="1"/>
              <a:t>wenn</a:t>
            </a:r>
            <a:r>
              <a:rPr lang="en-US" sz="2200" dirty="0"/>
              <a:t> </a:t>
            </a:r>
            <a:r>
              <a:rPr lang="en-US" sz="2200" dirty="0" err="1"/>
              <a:t>sie</a:t>
            </a:r>
            <a:r>
              <a:rPr lang="en-US" sz="2200" dirty="0"/>
              <a:t> in </a:t>
            </a:r>
            <a:r>
              <a:rPr lang="en-US" sz="2200" dirty="0" err="1"/>
              <a:t>ihrem</a:t>
            </a:r>
            <a:r>
              <a:rPr lang="en-US" sz="2200" dirty="0"/>
              <a:t> </a:t>
            </a:r>
            <a:r>
              <a:rPr lang="en-US" sz="2200" dirty="0" err="1"/>
              <a:t>jeweiligen</a:t>
            </a:r>
            <a:r>
              <a:rPr lang="en-US" sz="2200" dirty="0"/>
              <a:t> </a:t>
            </a:r>
            <a:r>
              <a:rPr lang="en-US" sz="2200" dirty="0" err="1"/>
              <a:t>Zuständigkeitsbereich</a:t>
            </a:r>
            <a:r>
              <a:rPr lang="en-US" sz="2200" dirty="0"/>
              <a:t> </a:t>
            </a:r>
            <a:r>
              <a:rPr lang="en-US" sz="2200" dirty="0" err="1"/>
              <a:t>Massnahmen</a:t>
            </a:r>
            <a:r>
              <a:rPr lang="en-US" sz="2200" dirty="0"/>
              <a:t> </a:t>
            </a:r>
            <a:r>
              <a:rPr lang="en-US" sz="2200" dirty="0" err="1"/>
              <a:t>einleiten</a:t>
            </a:r>
            <a:r>
              <a:rPr lang="en-US" sz="2200" dirty="0"/>
              <a:t> </a:t>
            </a:r>
            <a:r>
              <a:rPr lang="en-US" sz="2200" dirty="0" err="1"/>
              <a:t>oder</a:t>
            </a:r>
            <a:r>
              <a:rPr lang="en-US" sz="2200" dirty="0"/>
              <a:t> </a:t>
            </a:r>
            <a:r>
              <a:rPr lang="en-US" sz="2200" dirty="0" err="1"/>
              <a:t>Aktionen</a:t>
            </a:r>
            <a:r>
              <a:rPr lang="en-US" sz="2200" dirty="0"/>
              <a:t> </a:t>
            </a:r>
            <a:r>
              <a:rPr lang="en-US" sz="2200" dirty="0" err="1"/>
              <a:t>festlegen</a:t>
            </a:r>
            <a:r>
              <a:rPr lang="en-US" sz="2200" dirty="0"/>
              <a:t>.” </a:t>
            </a:r>
          </a:p>
          <a:p>
            <a:pPr>
              <a:lnSpc>
                <a:spcPct val="90000"/>
              </a:lnSpc>
              <a:buFont typeface="Arial" charset="0"/>
              <a:buNone/>
            </a:pPr>
            <a:endParaRPr lang="en-US" sz="1800" dirty="0">
              <a:latin typeface="Calibri" pitchFamily="34" charset="0"/>
            </a:endParaRPr>
          </a:p>
          <a:p>
            <a:pPr>
              <a:lnSpc>
                <a:spcPct val="90000"/>
              </a:lnSpc>
              <a:buFont typeface="Arial" charset="0"/>
              <a:buNone/>
            </a:pPr>
            <a:r>
              <a:rPr lang="en-US" sz="1800" dirty="0">
                <a:latin typeface="Calibri" pitchFamily="34" charset="0"/>
              </a:rPr>
              <a:t>	(</a:t>
            </a:r>
            <a:r>
              <a:rPr lang="en-US" sz="1800" dirty="0" err="1">
                <a:latin typeface="Calibri" pitchFamily="34" charset="0"/>
              </a:rPr>
              <a:t>Artikel</a:t>
            </a:r>
            <a:r>
              <a:rPr lang="en-US" sz="1800" dirty="0">
                <a:latin typeface="Calibri" pitchFamily="34" charset="0"/>
              </a:rPr>
              <a:t> 2 der </a:t>
            </a:r>
            <a:r>
              <a:rPr lang="en-US" sz="1800" dirty="0" err="1">
                <a:latin typeface="Calibri" pitchFamily="34" charset="0"/>
              </a:rPr>
              <a:t>Gr</a:t>
            </a:r>
            <a:r>
              <a:rPr lang="en-US" sz="1800" dirty="0" err="1"/>
              <a:t>ü</a:t>
            </a:r>
            <a:r>
              <a:rPr lang="en-US" sz="1800" dirty="0" err="1">
                <a:latin typeface="Calibri" pitchFamily="34" charset="0"/>
              </a:rPr>
              <a:t>ndungsverordnung</a:t>
            </a:r>
            <a:r>
              <a:rPr lang="en-US" sz="1800" dirty="0">
                <a:latin typeface="Calibri" pitchFamily="34" charset="0"/>
              </a:rPr>
              <a:t>)</a:t>
            </a:r>
          </a:p>
          <a:p>
            <a:pPr>
              <a:lnSpc>
                <a:spcPct val="90000"/>
              </a:lnSpc>
              <a:buFont typeface="Arial" charset="0"/>
              <a:buNone/>
            </a:pPr>
            <a:endParaRPr lang="en-US" sz="1800" dirty="0">
              <a:latin typeface="Calibri" pitchFamily="34" charset="0"/>
            </a:endParaRPr>
          </a:p>
          <a:p>
            <a:pPr>
              <a:lnSpc>
                <a:spcPct val="90000"/>
              </a:lnSpc>
            </a:pPr>
            <a:endParaRPr lang="en-US" sz="1800" dirty="0">
              <a:latin typeface="Calibri" pitchFamily="34" charset="0"/>
            </a:endParaRPr>
          </a:p>
        </p:txBody>
      </p:sp>
    </p:spTree>
    <p:extLst>
      <p:ext uri="{BB962C8B-B14F-4D97-AF65-F5344CB8AC3E}">
        <p14:creationId xmlns:p14="http://schemas.microsoft.com/office/powerpoint/2010/main" val="2115427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2">
            <a:hlinkClick r:id="rId2" action="ppaction://hlinksldjump"/>
          </p:cNvPr>
          <p:cNvSpPr>
            <a:spLocks noChangeArrowheads="1"/>
          </p:cNvSpPr>
          <p:nvPr/>
        </p:nvSpPr>
        <p:spPr bwMode="auto">
          <a:xfrm>
            <a:off x="6717507" y="1"/>
            <a:ext cx="1283494" cy="6226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350">
              <a:solidFill>
                <a:srgbClr val="F9DD16"/>
              </a:solidFill>
            </a:endParaRPr>
          </a:p>
        </p:txBody>
      </p:sp>
      <p:sp>
        <p:nvSpPr>
          <p:cNvPr id="17" name="Rectangle 16"/>
          <p:cNvSpPr>
            <a:spLocks noChangeArrowheads="1"/>
          </p:cNvSpPr>
          <p:nvPr/>
        </p:nvSpPr>
        <p:spPr bwMode="auto">
          <a:xfrm>
            <a:off x="7032180" y="4438506"/>
            <a:ext cx="968820" cy="702613"/>
          </a:xfrm>
          <a:prstGeom prst="rect">
            <a:avLst/>
          </a:prstGeom>
          <a:solidFill>
            <a:schemeClr val="bg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sz="1350">
              <a:solidFill>
                <a:schemeClr val="lt1"/>
              </a:solidFill>
            </a:endParaRPr>
          </a:p>
        </p:txBody>
      </p:sp>
      <p:sp>
        <p:nvSpPr>
          <p:cNvPr id="22531" name="Rectangle 2"/>
          <p:cNvSpPr>
            <a:spLocks noChangeArrowheads="1"/>
          </p:cNvSpPr>
          <p:nvPr/>
        </p:nvSpPr>
        <p:spPr bwMode="auto">
          <a:xfrm>
            <a:off x="5444728" y="0"/>
            <a:ext cx="25562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900" i="1" dirty="0">
                <a:solidFill>
                  <a:srgbClr val="003399"/>
                </a:solidFill>
                <a:cs typeface="Arial" charset="0"/>
                <a:hlinkClick r:id="rId2" action="ppaction://hlinksldjump"/>
              </a:rPr>
              <a:t>Das </a:t>
            </a:r>
            <a:r>
              <a:rPr lang="en-GB" sz="900" i="1" dirty="0" err="1">
                <a:solidFill>
                  <a:srgbClr val="003399"/>
                </a:solidFill>
                <a:cs typeface="Arial" charset="0"/>
                <a:hlinkClick r:id="rId2" action="ppaction://hlinksldjump"/>
              </a:rPr>
              <a:t>Mandat</a:t>
            </a:r>
            <a:r>
              <a:rPr lang="en-GB" sz="900" i="1" dirty="0">
                <a:solidFill>
                  <a:srgbClr val="003399"/>
                </a:solidFill>
                <a:cs typeface="Arial" charset="0"/>
                <a:hlinkClick r:id="rId2" action="ppaction://hlinksldjump"/>
              </a:rPr>
              <a:t> der EU </a:t>
            </a:r>
            <a:r>
              <a:rPr lang="en-GB" sz="900" i="1" dirty="0" err="1">
                <a:solidFill>
                  <a:srgbClr val="003399"/>
                </a:solidFill>
                <a:cs typeface="Arial" charset="0"/>
                <a:hlinkClick r:id="rId2" action="ppaction://hlinksldjump"/>
              </a:rPr>
              <a:t>Grundrechgteverordnung</a:t>
            </a:r>
            <a:r>
              <a:rPr lang="en-GB" sz="900" i="1" dirty="0">
                <a:solidFill>
                  <a:srgbClr val="003399"/>
                </a:solidFill>
                <a:cs typeface="Arial" charset="0"/>
                <a:hlinkClick r:id="rId2" action="ppaction://hlinksldjump"/>
              </a:rPr>
              <a:t> </a:t>
            </a:r>
            <a:r>
              <a:rPr lang="en-GB" sz="900" i="1" dirty="0" err="1">
                <a:solidFill>
                  <a:srgbClr val="003399"/>
                </a:solidFill>
                <a:cs typeface="Arial" charset="0"/>
                <a:hlinkClick r:id="rId2" action="ppaction://hlinksldjump"/>
              </a:rPr>
              <a:t>gemäss</a:t>
            </a:r>
            <a:r>
              <a:rPr lang="en-GB" sz="900" i="1" dirty="0">
                <a:solidFill>
                  <a:srgbClr val="003399"/>
                </a:solidFill>
                <a:cs typeface="Arial" charset="0"/>
                <a:hlinkClick r:id="rId2" action="ppaction://hlinksldjump"/>
              </a:rPr>
              <a:t> RATSVERORDNUNG 168/2007</a:t>
            </a:r>
            <a:endParaRPr lang="en-GB" sz="900" i="1" dirty="0">
              <a:solidFill>
                <a:srgbClr val="003399"/>
              </a:solidFill>
              <a:cs typeface="Arial" charset="0"/>
            </a:endParaRPr>
          </a:p>
        </p:txBody>
      </p:sp>
      <p:sp>
        <p:nvSpPr>
          <p:cNvPr id="22532" name="AutoShape 3"/>
          <p:cNvSpPr>
            <a:spLocks noChangeArrowheads="1"/>
          </p:cNvSpPr>
          <p:nvPr/>
        </p:nvSpPr>
        <p:spPr bwMode="auto">
          <a:xfrm>
            <a:off x="1143000" y="527448"/>
            <a:ext cx="6858000" cy="1059656"/>
          </a:xfrm>
          <a:prstGeom prst="triangle">
            <a:avLst>
              <a:gd name="adj" fmla="val 50000"/>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GB" sz="1500" b="1" dirty="0" err="1">
                <a:solidFill>
                  <a:srgbClr val="F9DD16"/>
                </a:solidFill>
                <a:cs typeface="Arial" charset="0"/>
              </a:rPr>
              <a:t>Ziel</a:t>
            </a:r>
            <a:r>
              <a:rPr lang="en-GB" sz="1500" b="1" dirty="0">
                <a:solidFill>
                  <a:srgbClr val="F9DD16"/>
                </a:solidFill>
                <a:cs typeface="Arial" charset="0"/>
              </a:rPr>
              <a:t> (Art. 2)</a:t>
            </a:r>
          </a:p>
          <a:p>
            <a:pPr algn="ctr"/>
            <a:r>
              <a:rPr lang="en-GB" sz="1050" b="1" dirty="0">
                <a:solidFill>
                  <a:srgbClr val="F9DD16"/>
                </a:solidFill>
                <a:cs typeface="Arial" charset="0"/>
              </a:rPr>
              <a:t>Der EU und </a:t>
            </a:r>
            <a:r>
              <a:rPr lang="en-GB" sz="1050" b="1" dirty="0" err="1">
                <a:solidFill>
                  <a:srgbClr val="F9DD16"/>
                </a:solidFill>
                <a:cs typeface="Arial" charset="0"/>
              </a:rPr>
              <a:t>ihren</a:t>
            </a:r>
            <a:r>
              <a:rPr lang="en-GB" sz="1050" b="1" dirty="0">
                <a:solidFill>
                  <a:srgbClr val="F9DD16"/>
                </a:solidFill>
                <a:cs typeface="Arial" charset="0"/>
              </a:rPr>
              <a:t> MS “</a:t>
            </a:r>
            <a:r>
              <a:rPr lang="de-DE" sz="1050" b="1" dirty="0">
                <a:solidFill>
                  <a:srgbClr val="F9DD16"/>
                </a:solidFill>
                <a:cs typeface="Arial" charset="0"/>
              </a:rPr>
              <a:t>Unterstützung zu gewähren </a:t>
            </a:r>
            <a:r>
              <a:rPr lang="en-IE" sz="1050" b="1" dirty="0">
                <a:solidFill>
                  <a:srgbClr val="F9DD16"/>
                </a:solidFill>
                <a:cs typeface="Arial" charset="0"/>
              </a:rPr>
              <a:t>und </a:t>
            </a:r>
            <a:r>
              <a:rPr lang="en-IE" sz="1050" b="1" dirty="0" err="1">
                <a:solidFill>
                  <a:srgbClr val="F9DD16"/>
                </a:solidFill>
                <a:cs typeface="Arial" charset="0"/>
              </a:rPr>
              <a:t>ihnen</a:t>
            </a:r>
            <a:r>
              <a:rPr lang="en-IE" sz="1050" b="1" dirty="0">
                <a:solidFill>
                  <a:srgbClr val="F9DD16"/>
                </a:solidFill>
                <a:cs typeface="Arial" charset="0"/>
              </a:rPr>
              <a:t> </a:t>
            </a:r>
            <a:r>
              <a:rPr lang="en-IE" sz="1050" b="1" dirty="0" err="1">
                <a:solidFill>
                  <a:srgbClr val="F9DD16"/>
                </a:solidFill>
                <a:cs typeface="Arial" charset="0"/>
              </a:rPr>
              <a:t>Fachkenntnisse</a:t>
            </a:r>
            <a:r>
              <a:rPr lang="en-IE" sz="1050" b="1" dirty="0">
                <a:solidFill>
                  <a:srgbClr val="F9DD16"/>
                </a:solidFill>
                <a:cs typeface="Arial" charset="0"/>
              </a:rPr>
              <a:t> </a:t>
            </a:r>
            <a:r>
              <a:rPr lang="en-IE" sz="1050" b="1" dirty="0" err="1">
                <a:solidFill>
                  <a:srgbClr val="F9DD16"/>
                </a:solidFill>
                <a:cs typeface="Arial" charset="0"/>
              </a:rPr>
              <a:t>bereitzustellen</a:t>
            </a:r>
            <a:r>
              <a:rPr lang="en-IE" sz="1050" b="1" dirty="0">
                <a:solidFill>
                  <a:srgbClr val="F9DD16"/>
                </a:solidFill>
                <a:cs typeface="Arial" charset="0"/>
              </a:rPr>
              <a:t>”</a:t>
            </a:r>
            <a:endParaRPr lang="en-GB" sz="1050" b="1" dirty="0">
              <a:solidFill>
                <a:srgbClr val="F9DD16"/>
              </a:solidFill>
              <a:cs typeface="Arial" charset="0"/>
            </a:endParaRPr>
          </a:p>
        </p:txBody>
      </p:sp>
      <p:sp>
        <p:nvSpPr>
          <p:cNvPr id="22533" name="Rectangle 4"/>
          <p:cNvSpPr>
            <a:spLocks noChangeArrowheads="1"/>
          </p:cNvSpPr>
          <p:nvPr/>
        </p:nvSpPr>
        <p:spPr bwMode="auto">
          <a:xfrm>
            <a:off x="1331119" y="4232672"/>
            <a:ext cx="6506766" cy="756047"/>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GB" sz="1500" b="1" dirty="0" err="1">
                <a:solidFill>
                  <a:srgbClr val="F9DD16"/>
                </a:solidFill>
                <a:cs typeface="Arial" charset="0"/>
              </a:rPr>
              <a:t>Anwendungsbereich</a:t>
            </a:r>
            <a:r>
              <a:rPr lang="en-GB" sz="1500" b="1" dirty="0">
                <a:solidFill>
                  <a:srgbClr val="F9DD16"/>
                </a:solidFill>
                <a:cs typeface="Arial" charset="0"/>
              </a:rPr>
              <a:t> (Art. 3)</a:t>
            </a:r>
          </a:p>
          <a:p>
            <a:pPr algn="ctr"/>
            <a:r>
              <a:rPr lang="en-GB" sz="1050" b="1" dirty="0" err="1">
                <a:solidFill>
                  <a:srgbClr val="F9DD16"/>
                </a:solidFill>
                <a:cs typeface="Arial" charset="0"/>
              </a:rPr>
              <a:t>Innerhalb</a:t>
            </a:r>
            <a:r>
              <a:rPr lang="en-GB" sz="1050" b="1" dirty="0">
                <a:solidFill>
                  <a:srgbClr val="F9DD16"/>
                </a:solidFill>
                <a:cs typeface="Arial" charset="0"/>
              </a:rPr>
              <a:t> der EU-</a:t>
            </a:r>
            <a:r>
              <a:rPr lang="en-GB" sz="1050" b="1" dirty="0" err="1">
                <a:solidFill>
                  <a:srgbClr val="F9DD16"/>
                </a:solidFill>
                <a:cs typeface="Arial" charset="0"/>
              </a:rPr>
              <a:t>Zuständigkeiten</a:t>
            </a:r>
            <a:r>
              <a:rPr lang="en-GB" sz="1050" b="1" dirty="0">
                <a:solidFill>
                  <a:srgbClr val="F9DD16"/>
                </a:solidFill>
                <a:cs typeface="Arial" charset="0"/>
              </a:rPr>
              <a:t>, </a:t>
            </a:r>
            <a:r>
              <a:rPr lang="en-GB" sz="1050" b="1" dirty="0" err="1">
                <a:solidFill>
                  <a:srgbClr val="F9DD16"/>
                </a:solidFill>
                <a:cs typeface="Arial" charset="0"/>
              </a:rPr>
              <a:t>im</a:t>
            </a:r>
            <a:r>
              <a:rPr lang="en-GB" sz="1050" b="1" dirty="0">
                <a:solidFill>
                  <a:srgbClr val="F9DD16"/>
                </a:solidFill>
                <a:cs typeface="Arial" charset="0"/>
              </a:rPr>
              <a:t> </a:t>
            </a:r>
            <a:r>
              <a:rPr lang="en-GB" sz="1050" b="1" dirty="0" err="1">
                <a:solidFill>
                  <a:srgbClr val="F9DD16"/>
                </a:solidFill>
                <a:cs typeface="Arial" charset="0"/>
              </a:rPr>
              <a:t>Sinne</a:t>
            </a:r>
            <a:r>
              <a:rPr lang="en-GB" sz="1050" b="1" dirty="0">
                <a:solidFill>
                  <a:srgbClr val="F9DD16"/>
                </a:solidFill>
                <a:cs typeface="Arial" charset="0"/>
              </a:rPr>
              <a:t> des Art. 6 EUV und </a:t>
            </a:r>
            <a:r>
              <a:rPr lang="en-GB" sz="1050" b="1" dirty="0" err="1">
                <a:solidFill>
                  <a:srgbClr val="F9DD16"/>
                </a:solidFill>
                <a:cs typeface="Arial" charset="0"/>
              </a:rPr>
              <a:t>innerhalb</a:t>
            </a:r>
            <a:r>
              <a:rPr lang="en-GB" sz="1050" b="1" dirty="0">
                <a:solidFill>
                  <a:srgbClr val="F9DD16"/>
                </a:solidFill>
                <a:cs typeface="Arial" charset="0"/>
              </a:rPr>
              <a:t> des EU-</a:t>
            </a:r>
            <a:r>
              <a:rPr lang="en-GB" sz="1050" b="1" dirty="0" err="1">
                <a:solidFill>
                  <a:srgbClr val="F9DD16"/>
                </a:solidFill>
                <a:cs typeface="Arial" charset="0"/>
              </a:rPr>
              <a:t>Territoriums</a:t>
            </a:r>
            <a:endParaRPr lang="en-GB" sz="1050" b="1" dirty="0">
              <a:solidFill>
                <a:srgbClr val="F9DD16"/>
              </a:solidFill>
              <a:cs typeface="Arial" charset="0"/>
            </a:endParaRPr>
          </a:p>
        </p:txBody>
      </p:sp>
      <p:sp>
        <p:nvSpPr>
          <p:cNvPr id="22536" name="Rectangle 7"/>
          <p:cNvSpPr>
            <a:spLocks noChangeArrowheads="1"/>
          </p:cNvSpPr>
          <p:nvPr/>
        </p:nvSpPr>
        <p:spPr bwMode="auto">
          <a:xfrm>
            <a:off x="1767384" y="2505483"/>
            <a:ext cx="5941219" cy="81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1350" dirty="0" err="1">
                <a:solidFill>
                  <a:srgbClr val="F9DD16"/>
                </a:solidFill>
                <a:cs typeface="Arial" charset="0"/>
              </a:rPr>
              <a:t>Berichte</a:t>
            </a:r>
            <a:r>
              <a:rPr lang="en-GB" sz="1350" dirty="0">
                <a:solidFill>
                  <a:srgbClr val="F9DD16"/>
                </a:solidFill>
                <a:cs typeface="Arial" charset="0"/>
              </a:rPr>
              <a:t>, </a:t>
            </a:r>
            <a:r>
              <a:rPr lang="en-GB" sz="1350" dirty="0" err="1">
                <a:solidFill>
                  <a:srgbClr val="F9DD16"/>
                </a:solidFill>
                <a:cs typeface="Arial" charset="0"/>
              </a:rPr>
              <a:t>Schlussfolgerungen</a:t>
            </a:r>
            <a:r>
              <a:rPr lang="en-GB" sz="1350" dirty="0">
                <a:solidFill>
                  <a:srgbClr val="F9DD16"/>
                </a:solidFill>
                <a:cs typeface="Arial" charset="0"/>
              </a:rPr>
              <a:t> und </a:t>
            </a:r>
            <a:r>
              <a:rPr lang="en-GB" sz="1350" dirty="0" err="1">
                <a:solidFill>
                  <a:srgbClr val="F9DD16"/>
                </a:solidFill>
                <a:cs typeface="Arial" charset="0"/>
              </a:rPr>
              <a:t>Rechtsgutachten</a:t>
            </a:r>
            <a:endParaRPr lang="en-GB" sz="1350" dirty="0">
              <a:solidFill>
                <a:srgbClr val="F9DD16"/>
              </a:solidFill>
              <a:cs typeface="Arial" charset="0"/>
            </a:endParaRPr>
          </a:p>
        </p:txBody>
      </p:sp>
      <p:sp>
        <p:nvSpPr>
          <p:cNvPr id="22540" name="Rectangle 11"/>
          <p:cNvSpPr>
            <a:spLocks noChangeArrowheads="1"/>
          </p:cNvSpPr>
          <p:nvPr/>
        </p:nvSpPr>
        <p:spPr bwMode="auto">
          <a:xfrm>
            <a:off x="1767385" y="3369094"/>
            <a:ext cx="5941218" cy="81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1350" dirty="0">
                <a:solidFill>
                  <a:srgbClr val="F9DD16"/>
                </a:solidFill>
                <a:cs typeface="Arial" charset="0"/>
              </a:rPr>
              <a:t>Dialog </a:t>
            </a:r>
            <a:r>
              <a:rPr lang="en-GB" sz="1350" dirty="0" err="1">
                <a:solidFill>
                  <a:srgbClr val="F9DD16"/>
                </a:solidFill>
                <a:cs typeface="Arial" charset="0"/>
              </a:rPr>
              <a:t>mit</a:t>
            </a:r>
            <a:r>
              <a:rPr lang="en-GB" sz="1350" dirty="0">
                <a:solidFill>
                  <a:srgbClr val="F9DD16"/>
                </a:solidFill>
                <a:cs typeface="Arial" charset="0"/>
              </a:rPr>
              <a:t> der </a:t>
            </a:r>
            <a:r>
              <a:rPr lang="en-GB" sz="1350" dirty="0" err="1">
                <a:solidFill>
                  <a:srgbClr val="F9DD16"/>
                </a:solidFill>
                <a:cs typeface="Arial" charset="0"/>
              </a:rPr>
              <a:t>Zivilgesellschaft</a:t>
            </a:r>
            <a:r>
              <a:rPr lang="en-GB" sz="1350" dirty="0">
                <a:solidFill>
                  <a:srgbClr val="F9DD16"/>
                </a:solidFill>
                <a:cs typeface="Arial" charset="0"/>
              </a:rPr>
              <a:t>, </a:t>
            </a:r>
            <a:r>
              <a:rPr lang="en-GB" sz="1350" dirty="0" err="1">
                <a:solidFill>
                  <a:srgbClr val="F9DD16"/>
                </a:solidFill>
                <a:cs typeface="Arial" charset="0"/>
              </a:rPr>
              <a:t>Sensibilisierung</a:t>
            </a:r>
            <a:r>
              <a:rPr lang="en-GB" sz="1350" dirty="0">
                <a:solidFill>
                  <a:srgbClr val="F9DD16"/>
                </a:solidFill>
                <a:cs typeface="Arial" charset="0"/>
              </a:rPr>
              <a:t> der </a:t>
            </a:r>
            <a:r>
              <a:rPr lang="en-GB" sz="1350" dirty="0" err="1">
                <a:solidFill>
                  <a:srgbClr val="F9DD16"/>
                </a:solidFill>
                <a:cs typeface="Arial" charset="0"/>
              </a:rPr>
              <a:t>Öffentlichkeit</a:t>
            </a:r>
            <a:endParaRPr lang="en-GB" sz="1350" dirty="0">
              <a:solidFill>
                <a:srgbClr val="F9DD16"/>
              </a:solidFill>
              <a:cs typeface="Arial" charset="0"/>
            </a:endParaRPr>
          </a:p>
        </p:txBody>
      </p:sp>
      <p:sp>
        <p:nvSpPr>
          <p:cNvPr id="22541" name="Rectangle 12"/>
          <p:cNvSpPr>
            <a:spLocks noChangeArrowheads="1"/>
          </p:cNvSpPr>
          <p:nvPr/>
        </p:nvSpPr>
        <p:spPr bwMode="auto">
          <a:xfrm rot="-5400000">
            <a:off x="305991" y="2775347"/>
            <a:ext cx="2537222" cy="270272"/>
          </a:xfrm>
          <a:prstGeom prst="rect">
            <a:avLst/>
          </a:prstGeom>
          <a:solidFill>
            <a:srgbClr val="F9DD1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en-GB" sz="1500" b="1" dirty="0" err="1">
                <a:solidFill>
                  <a:srgbClr val="003399"/>
                </a:solidFill>
                <a:cs typeface="Arial" charset="0"/>
              </a:rPr>
              <a:t>Aufgaben</a:t>
            </a:r>
            <a:r>
              <a:rPr lang="en-GB" sz="1500" b="1" dirty="0">
                <a:solidFill>
                  <a:srgbClr val="003399"/>
                </a:solidFill>
                <a:cs typeface="Arial" charset="0"/>
              </a:rPr>
              <a:t> (Art. 4)</a:t>
            </a:r>
            <a:endParaRPr lang="en-GB" sz="1500" dirty="0">
              <a:solidFill>
                <a:srgbClr val="003399"/>
              </a:solidFill>
              <a:cs typeface="Arial" charset="0"/>
            </a:endParaRPr>
          </a:p>
        </p:txBody>
      </p:sp>
      <p:sp>
        <p:nvSpPr>
          <p:cNvPr id="22542" name="Rectangle 13"/>
          <p:cNvSpPr>
            <a:spLocks noChangeArrowheads="1"/>
          </p:cNvSpPr>
          <p:nvPr/>
        </p:nvSpPr>
        <p:spPr bwMode="auto">
          <a:xfrm>
            <a:off x="1766888" y="1641872"/>
            <a:ext cx="5937647" cy="81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1350" dirty="0" err="1">
                <a:solidFill>
                  <a:srgbClr val="F9DD16"/>
                </a:solidFill>
                <a:cs typeface="Arial" charset="0"/>
              </a:rPr>
              <a:t>Datensammlung</a:t>
            </a:r>
            <a:r>
              <a:rPr lang="en-GB" sz="1350" dirty="0">
                <a:solidFill>
                  <a:srgbClr val="F9DD16"/>
                </a:solidFill>
                <a:cs typeface="Arial" charset="0"/>
              </a:rPr>
              <a:t> und Analyse</a:t>
            </a:r>
          </a:p>
        </p:txBody>
      </p:sp>
    </p:spTree>
    <p:extLst>
      <p:ext uri="{BB962C8B-B14F-4D97-AF65-F5344CB8AC3E}">
        <p14:creationId xmlns:p14="http://schemas.microsoft.com/office/powerpoint/2010/main" val="429141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4"/>
          <p:cNvSpPr>
            <a:spLocks noChangeArrowheads="1"/>
          </p:cNvSpPr>
          <p:nvPr/>
        </p:nvSpPr>
        <p:spPr bwMode="auto">
          <a:xfrm>
            <a:off x="6306325" y="846607"/>
            <a:ext cx="2699147" cy="72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r" defTabSz="685800">
              <a:spcBef>
                <a:spcPct val="0"/>
              </a:spcBef>
              <a:buFont typeface="Wingdings" panose="05000000000000000000" pitchFamily="2" charset="2"/>
              <a:buNone/>
            </a:pPr>
            <a:r>
              <a:rPr lang="en-US" altLang="en-US" sz="1350" b="1" dirty="0">
                <a:solidFill>
                  <a:srgbClr val="F9DD16"/>
                </a:solidFill>
              </a:rPr>
              <a:t>EU </a:t>
            </a:r>
            <a:r>
              <a:rPr lang="en-US" altLang="en-US" sz="1350" b="1" dirty="0" err="1">
                <a:solidFill>
                  <a:srgbClr val="F9DD16"/>
                </a:solidFill>
              </a:rPr>
              <a:t>Vertraege</a:t>
            </a:r>
            <a:endParaRPr lang="en-US" altLang="en-US" sz="1350" b="1" dirty="0">
              <a:solidFill>
                <a:srgbClr val="F9DD16"/>
              </a:solidFill>
            </a:endParaRPr>
          </a:p>
        </p:txBody>
      </p:sp>
      <p:sp>
        <p:nvSpPr>
          <p:cNvPr id="4099" name="Rectangle 5"/>
          <p:cNvSpPr>
            <a:spLocks noChangeArrowheads="1"/>
          </p:cNvSpPr>
          <p:nvPr/>
        </p:nvSpPr>
        <p:spPr bwMode="auto">
          <a:xfrm>
            <a:off x="5040965" y="1632596"/>
            <a:ext cx="3958803" cy="720000"/>
          </a:xfrm>
          <a:prstGeom prst="rect">
            <a:avLst/>
          </a:prstGeom>
          <a:solidFill>
            <a:srgbClr val="003399"/>
          </a:solidFill>
          <a:ln w="9525">
            <a:noFill/>
            <a:miter lim="800000"/>
            <a:headEnd/>
            <a:tailEnd/>
          </a:ln>
        </p:spPr>
        <p:txBody>
          <a:bodyPr wrap="none" anchor="ctr"/>
          <a:lstStyle/>
          <a:p>
            <a:pPr algn="r" defTabSz="685800">
              <a:defRPr/>
            </a:pPr>
            <a:r>
              <a:rPr lang="en-US" sz="1350" b="1" dirty="0" err="1">
                <a:solidFill>
                  <a:srgbClr val="F9DD16"/>
                </a:solidFill>
                <a:latin typeface="Arial" charset="0"/>
                <a:cs typeface="ヒラギノ角ゴ Pro W3" charset="0"/>
              </a:rPr>
              <a:t>Ratsverordnung</a:t>
            </a:r>
            <a:r>
              <a:rPr lang="en-US" sz="1350" b="1" dirty="0">
                <a:solidFill>
                  <a:srgbClr val="F9DD16"/>
                </a:solidFill>
                <a:latin typeface="Arial" charset="0"/>
                <a:cs typeface="ヒラギノ角ゴ Pro W3" charset="0"/>
              </a:rPr>
              <a:t> 168/2007 15 Feb 2007</a:t>
            </a:r>
          </a:p>
          <a:p>
            <a:pPr algn="r" defTabSz="685800">
              <a:defRPr/>
            </a:pPr>
            <a:r>
              <a:rPr lang="en-US" sz="1350" b="1" dirty="0">
                <a:solidFill>
                  <a:srgbClr val="F9DD16"/>
                </a:solidFill>
                <a:latin typeface="Arial" charset="0"/>
                <a:cs typeface="ヒラギノ角ゴ Pro W3" charset="0"/>
              </a:rPr>
              <a:t> </a:t>
            </a:r>
          </a:p>
        </p:txBody>
      </p:sp>
      <p:sp>
        <p:nvSpPr>
          <p:cNvPr id="23561" name="Rectangle 6"/>
          <p:cNvSpPr>
            <a:spLocks noChangeArrowheads="1"/>
          </p:cNvSpPr>
          <p:nvPr/>
        </p:nvSpPr>
        <p:spPr bwMode="auto">
          <a:xfrm>
            <a:off x="4253391" y="2418585"/>
            <a:ext cx="4752081" cy="72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r" defTabSz="685800">
              <a:spcBef>
                <a:spcPct val="0"/>
              </a:spcBef>
              <a:buFont typeface="Wingdings" panose="05000000000000000000" pitchFamily="2" charset="2"/>
              <a:buNone/>
            </a:pPr>
            <a:r>
              <a:rPr lang="en-US" altLang="en-US" sz="1350" b="1" dirty="0" err="1">
                <a:solidFill>
                  <a:srgbClr val="F9DD16"/>
                </a:solidFill>
              </a:rPr>
              <a:t>Mehrjahresrahmen</a:t>
            </a:r>
            <a:r>
              <a:rPr lang="en-US" altLang="en-US" sz="1350" b="1" dirty="0">
                <a:solidFill>
                  <a:srgbClr val="F9DD16"/>
                </a:solidFill>
              </a:rPr>
              <a:t> (MAF, 2013-2017)</a:t>
            </a:r>
          </a:p>
        </p:txBody>
      </p:sp>
      <p:sp>
        <p:nvSpPr>
          <p:cNvPr id="21" name="Rectangle 6"/>
          <p:cNvSpPr>
            <a:spLocks noChangeArrowheads="1"/>
          </p:cNvSpPr>
          <p:nvPr/>
        </p:nvSpPr>
        <p:spPr bwMode="auto">
          <a:xfrm>
            <a:off x="3101651" y="3213922"/>
            <a:ext cx="5903821" cy="72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r" defTabSz="685800">
              <a:spcBef>
                <a:spcPct val="0"/>
              </a:spcBef>
              <a:buFont typeface="Wingdings" panose="05000000000000000000" pitchFamily="2" charset="2"/>
              <a:buNone/>
            </a:pPr>
            <a:r>
              <a:rPr lang="en-US" altLang="en-US" sz="1350" b="1" dirty="0" err="1">
                <a:solidFill>
                  <a:srgbClr val="F9DD16"/>
                </a:solidFill>
              </a:rPr>
              <a:t>Geschaeftsordnung</a:t>
            </a:r>
            <a:endParaRPr lang="en-US" altLang="en-US" sz="1350" b="1" dirty="0">
              <a:solidFill>
                <a:srgbClr val="F9DD16"/>
              </a:solidFill>
            </a:endParaRPr>
          </a:p>
        </p:txBody>
      </p:sp>
      <p:sp>
        <p:nvSpPr>
          <p:cNvPr id="23" name="Rectangle 6"/>
          <p:cNvSpPr>
            <a:spLocks noChangeArrowheads="1"/>
          </p:cNvSpPr>
          <p:nvPr/>
        </p:nvSpPr>
        <p:spPr bwMode="auto">
          <a:xfrm>
            <a:off x="2483768" y="4008980"/>
            <a:ext cx="6516000" cy="720000"/>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Wingdings" panose="05000000000000000000" pitchFamily="2" charset="2"/>
              <a:buChar char="§"/>
              <a:defRPr sz="2600">
                <a:solidFill>
                  <a:schemeClr val="tx1"/>
                </a:solidFill>
                <a:latin typeface="Arial" panose="020B0604020202020204" pitchFamily="34" charset="0"/>
                <a:ea typeface="ヒラギノ角ゴ Pro W3" pitchFamily="-8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ヒラギノ角ゴ Pro W3" pitchFamily="-84" charset="-128"/>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itchFamily="-8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itchFamily="-84" charset="-128"/>
              </a:defRPr>
            </a:lvl4pPr>
            <a:lvl5pPr marL="2057400" indent="-228600">
              <a:spcBef>
                <a:spcPct val="20000"/>
              </a:spcBef>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Calibri" panose="020F0502020204030204" pitchFamily="34" charset="0"/>
                <a:ea typeface="ヒラギノ角ゴ Pro W3" pitchFamily="-84" charset="-128"/>
              </a:defRPr>
            </a:lvl9pPr>
          </a:lstStyle>
          <a:p>
            <a:pPr algn="r" defTabSz="685800">
              <a:spcBef>
                <a:spcPct val="0"/>
              </a:spcBef>
              <a:buFont typeface="Wingdings" panose="05000000000000000000" pitchFamily="2" charset="2"/>
              <a:buNone/>
            </a:pPr>
            <a:r>
              <a:rPr lang="en-US" altLang="en-US" sz="1350" b="1" dirty="0" err="1">
                <a:solidFill>
                  <a:srgbClr val="F9DD16"/>
                </a:solidFill>
              </a:rPr>
              <a:t>Direktor</a:t>
            </a:r>
            <a:r>
              <a:rPr lang="en-US" altLang="en-US" sz="1350" b="1" dirty="0">
                <a:solidFill>
                  <a:srgbClr val="F9DD16"/>
                </a:solidFill>
              </a:rPr>
              <a:t> und </a:t>
            </a:r>
            <a:r>
              <a:rPr lang="en-US" altLang="en-US" sz="1350" b="1" dirty="0" err="1">
                <a:solidFill>
                  <a:srgbClr val="F9DD16"/>
                </a:solidFill>
              </a:rPr>
              <a:t>institutionelle</a:t>
            </a:r>
            <a:r>
              <a:rPr lang="en-US" altLang="en-US" sz="1350" b="1" dirty="0">
                <a:solidFill>
                  <a:srgbClr val="F9DD16"/>
                </a:solidFill>
              </a:rPr>
              <a:t> Praxis</a:t>
            </a:r>
          </a:p>
        </p:txBody>
      </p:sp>
      <p:sp>
        <p:nvSpPr>
          <p:cNvPr id="8" name="Title 1"/>
          <p:cNvSpPr>
            <a:spLocks noGrp="1"/>
          </p:cNvSpPr>
          <p:nvPr>
            <p:ph type="title"/>
          </p:nvPr>
        </p:nvSpPr>
        <p:spPr>
          <a:xfrm>
            <a:off x="323528" y="979482"/>
            <a:ext cx="5040676" cy="486054"/>
          </a:xfrm>
        </p:spPr>
        <p:txBody>
          <a:bodyPr>
            <a:normAutofit/>
          </a:bodyPr>
          <a:lstStyle/>
          <a:p>
            <a:r>
              <a:rPr lang="en-GB" sz="2400" dirty="0" err="1"/>
              <a:t>Rechtsquellen</a:t>
            </a:r>
            <a:r>
              <a:rPr lang="en-GB" sz="2400" dirty="0"/>
              <a:t> der </a:t>
            </a:r>
            <a:r>
              <a:rPr lang="en-GB" sz="2400" dirty="0" err="1"/>
              <a:t>Agentur</a:t>
            </a:r>
            <a:endParaRPr lang="en-GB" sz="2400" dirty="0"/>
          </a:p>
        </p:txBody>
      </p:sp>
    </p:spTree>
    <p:extLst>
      <p:ext uri="{BB962C8B-B14F-4D97-AF65-F5344CB8AC3E}">
        <p14:creationId xmlns:p14="http://schemas.microsoft.com/office/powerpoint/2010/main" val="128239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9"/>
                                        </p:tgtEl>
                                        <p:attrNameLst>
                                          <p:attrName>style.visibility</p:attrName>
                                        </p:attrNameLst>
                                      </p:cBhvr>
                                      <p:to>
                                        <p:strVal val="visible"/>
                                      </p:to>
                                    </p:set>
                                    <p:anim calcmode="lin" valueType="num">
                                      <p:cBhvr additive="base">
                                        <p:cTn id="7" dur="500" fill="hold"/>
                                        <p:tgtEl>
                                          <p:spTgt spid="23559"/>
                                        </p:tgtEl>
                                        <p:attrNameLst>
                                          <p:attrName>ppt_x</p:attrName>
                                        </p:attrNameLst>
                                      </p:cBhvr>
                                      <p:tavLst>
                                        <p:tav tm="0">
                                          <p:val>
                                            <p:strVal val="#ppt_x"/>
                                          </p:val>
                                        </p:tav>
                                        <p:tav tm="100000">
                                          <p:val>
                                            <p:strVal val="#ppt_x"/>
                                          </p:val>
                                        </p:tav>
                                      </p:tavLst>
                                    </p:anim>
                                    <p:anim calcmode="lin" valueType="num">
                                      <p:cBhvr additive="base">
                                        <p:cTn id="8" dur="500" fill="hold"/>
                                        <p:tgtEl>
                                          <p:spTgt spid="235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9"/>
                                        </p:tgtEl>
                                        <p:attrNameLst>
                                          <p:attrName>style.visibility</p:attrName>
                                        </p:attrNameLst>
                                      </p:cBhvr>
                                      <p:to>
                                        <p:strVal val="visible"/>
                                      </p:to>
                                    </p:set>
                                    <p:anim calcmode="lin" valueType="num">
                                      <p:cBhvr additive="base">
                                        <p:cTn id="13" dur="500" fill="hold"/>
                                        <p:tgtEl>
                                          <p:spTgt spid="4099"/>
                                        </p:tgtEl>
                                        <p:attrNameLst>
                                          <p:attrName>ppt_x</p:attrName>
                                        </p:attrNameLst>
                                      </p:cBhvr>
                                      <p:tavLst>
                                        <p:tav tm="0">
                                          <p:val>
                                            <p:strVal val="#ppt_x"/>
                                          </p:val>
                                        </p:tav>
                                        <p:tav tm="100000">
                                          <p:val>
                                            <p:strVal val="#ppt_x"/>
                                          </p:val>
                                        </p:tav>
                                      </p:tavLst>
                                    </p:anim>
                                    <p:anim calcmode="lin" valueType="num">
                                      <p:cBhvr additive="base">
                                        <p:cTn id="14"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61"/>
                                        </p:tgtEl>
                                        <p:attrNameLst>
                                          <p:attrName>style.visibility</p:attrName>
                                        </p:attrNameLst>
                                      </p:cBhvr>
                                      <p:to>
                                        <p:strVal val="visible"/>
                                      </p:to>
                                    </p:set>
                                    <p:anim calcmode="lin" valueType="num">
                                      <p:cBhvr additive="base">
                                        <p:cTn id="19" dur="500" fill="hold"/>
                                        <p:tgtEl>
                                          <p:spTgt spid="23561"/>
                                        </p:tgtEl>
                                        <p:attrNameLst>
                                          <p:attrName>ppt_x</p:attrName>
                                        </p:attrNameLst>
                                      </p:cBhvr>
                                      <p:tavLst>
                                        <p:tav tm="0">
                                          <p:val>
                                            <p:strVal val="#ppt_x"/>
                                          </p:val>
                                        </p:tav>
                                        <p:tav tm="100000">
                                          <p:val>
                                            <p:strVal val="#ppt_x"/>
                                          </p:val>
                                        </p:tav>
                                      </p:tavLst>
                                    </p:anim>
                                    <p:anim calcmode="lin" valueType="num">
                                      <p:cBhvr additive="base">
                                        <p:cTn id="20" dur="500" fill="hold"/>
                                        <p:tgtEl>
                                          <p:spTgt spid="2356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9" grpId="0" animBg="1"/>
      <p:bldP spid="4099" grpId="0" animBg="1"/>
      <p:bldP spid="23561" grpId="0" animBg="1"/>
      <p:bldP spid="21"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p:cNvSpPr>
          <p:nvPr>
            <p:ph type="title"/>
          </p:nvPr>
        </p:nvSpPr>
        <p:spPr>
          <a:xfrm>
            <a:off x="392807" y="1032133"/>
            <a:ext cx="8353160" cy="486054"/>
          </a:xfrm>
        </p:spPr>
        <p:txBody>
          <a:bodyPr vert="horz" lIns="91440" tIns="45720" rIns="91440" bIns="45720" rtlCol="0" anchor="t" anchorCtr="0">
            <a:normAutofit fontScale="90000"/>
          </a:bodyPr>
          <a:lstStyle/>
          <a:p>
            <a:r>
              <a:rPr lang="en-GB" altLang="de-DE" sz="2600" dirty="0" err="1"/>
              <a:t>Hauptaufgaben</a:t>
            </a:r>
            <a:r>
              <a:rPr lang="en-GB" altLang="de-DE" sz="2600" dirty="0"/>
              <a:t> der GRA</a:t>
            </a:r>
            <a:endParaRPr lang="en-US" sz="2600" dirty="0"/>
          </a:p>
        </p:txBody>
      </p:sp>
      <p:sp>
        <p:nvSpPr>
          <p:cNvPr id="196610" name="Rectangle 3"/>
          <p:cNvSpPr>
            <a:spLocks noGrp="1"/>
          </p:cNvSpPr>
          <p:nvPr>
            <p:ph type="body" idx="1"/>
          </p:nvPr>
        </p:nvSpPr>
        <p:spPr>
          <a:xfrm>
            <a:off x="755576" y="1707654"/>
            <a:ext cx="7848872" cy="2915840"/>
          </a:xfrm>
        </p:spPr>
        <p:txBody>
          <a:bodyPr>
            <a:normAutofit lnSpcReduction="10000"/>
          </a:bodyPr>
          <a:lstStyle/>
          <a:p>
            <a:pPr>
              <a:buFont typeface="Arial" charset="0"/>
              <a:buNone/>
            </a:pPr>
            <a:r>
              <a:rPr lang="de-DE" altLang="de-DE" b="1" dirty="0">
                <a:latin typeface="Calibri" pitchFamily="34" charset="0"/>
              </a:rPr>
              <a:t>	</a:t>
            </a:r>
          </a:p>
          <a:p>
            <a:r>
              <a:rPr lang="en-GB" altLang="de-DE" sz="2200" dirty="0" err="1"/>
              <a:t>Beratung</a:t>
            </a:r>
            <a:r>
              <a:rPr lang="en-GB" altLang="de-DE" sz="2200" dirty="0"/>
              <a:t> der EU-</a:t>
            </a:r>
            <a:r>
              <a:rPr lang="en-GB" altLang="de-DE" sz="2200" dirty="0" err="1"/>
              <a:t>Institutionen</a:t>
            </a:r>
            <a:r>
              <a:rPr lang="de-DE" altLang="de-DE" sz="2200" dirty="0"/>
              <a:t> und der Mitgliedstaaten („</a:t>
            </a:r>
            <a:r>
              <a:rPr lang="de-DE" altLang="de-DE" sz="2200" b="1" dirty="0" err="1"/>
              <a:t>evidence</a:t>
            </a:r>
            <a:r>
              <a:rPr lang="de-DE" altLang="de-DE" sz="2200" b="1" dirty="0"/>
              <a:t> </a:t>
            </a:r>
            <a:r>
              <a:rPr lang="de-DE" altLang="de-DE" sz="2200" b="1" dirty="0" err="1"/>
              <a:t>based</a:t>
            </a:r>
            <a:r>
              <a:rPr lang="de-DE" altLang="de-DE" sz="2200" b="1" dirty="0"/>
              <a:t> </a:t>
            </a:r>
            <a:r>
              <a:rPr lang="de-DE" altLang="de-DE" sz="2200" b="1" dirty="0" err="1"/>
              <a:t>advice</a:t>
            </a:r>
            <a:r>
              <a:rPr lang="de-DE" altLang="de-DE" sz="2200" dirty="0"/>
              <a:t>“) </a:t>
            </a:r>
            <a:endParaRPr lang="en-GB" altLang="de-DE" sz="2200" dirty="0"/>
          </a:p>
          <a:p>
            <a:r>
              <a:rPr lang="en-GB" altLang="de-DE" sz="2200" dirty="0"/>
              <a:t>Information und </a:t>
            </a:r>
            <a:r>
              <a:rPr lang="en-GB" altLang="de-DE" sz="2200" b="1" dirty="0" err="1"/>
              <a:t>Datensammlung</a:t>
            </a:r>
            <a:r>
              <a:rPr lang="en-GB" altLang="de-DE" sz="2200" dirty="0"/>
              <a:t> – </a:t>
            </a:r>
            <a:r>
              <a:rPr lang="en-GB" altLang="de-DE" sz="2200" dirty="0" err="1"/>
              <a:t>Forschung</a:t>
            </a:r>
            <a:r>
              <a:rPr lang="en-GB" altLang="de-DE" sz="2200" dirty="0"/>
              <a:t> und </a:t>
            </a:r>
            <a:r>
              <a:rPr lang="en-GB" altLang="de-DE" sz="2200" dirty="0" err="1"/>
              <a:t>vergleichende</a:t>
            </a:r>
            <a:r>
              <a:rPr lang="en-GB" altLang="de-DE" sz="2200" dirty="0"/>
              <a:t> </a:t>
            </a:r>
            <a:r>
              <a:rPr lang="en-GB" altLang="de-DE" sz="2200" b="1" dirty="0"/>
              <a:t>Analyse</a:t>
            </a:r>
          </a:p>
          <a:p>
            <a:r>
              <a:rPr lang="en-GB" altLang="de-DE" sz="2200" dirty="0" err="1"/>
              <a:t>Zusammenarbeit</a:t>
            </a:r>
            <a:r>
              <a:rPr lang="en-GB" altLang="de-DE" sz="2200" dirty="0"/>
              <a:t> </a:t>
            </a:r>
            <a:r>
              <a:rPr lang="en-GB" altLang="de-DE" sz="2200" dirty="0" err="1"/>
              <a:t>mit</a:t>
            </a:r>
            <a:r>
              <a:rPr lang="en-GB" altLang="de-DE" sz="2200" dirty="0"/>
              <a:t> der </a:t>
            </a:r>
            <a:r>
              <a:rPr lang="en-GB" altLang="de-DE" sz="2200" b="1" dirty="0" err="1"/>
              <a:t>Zivilgesellschaft</a:t>
            </a:r>
            <a:r>
              <a:rPr lang="en-GB" altLang="de-DE" sz="2200" dirty="0"/>
              <a:t> – </a:t>
            </a:r>
            <a:r>
              <a:rPr lang="en-GB" altLang="de-DE" sz="2200" dirty="0" err="1"/>
              <a:t>Öffentlichkeitsarbeit</a:t>
            </a:r>
            <a:r>
              <a:rPr lang="en-GB" altLang="de-DE" sz="2200" dirty="0"/>
              <a:t>, </a:t>
            </a:r>
            <a:r>
              <a:rPr lang="en-GB" altLang="de-DE" sz="2200" b="1" dirty="0" err="1"/>
              <a:t>Bewusstseinsbildung</a:t>
            </a:r>
            <a:r>
              <a:rPr lang="en-GB" altLang="de-DE" sz="2200" dirty="0"/>
              <a:t> </a:t>
            </a:r>
            <a:r>
              <a:rPr lang="en-US" sz="2200" dirty="0"/>
              <a:t> </a:t>
            </a:r>
            <a:r>
              <a:rPr lang="en-US" sz="2200" dirty="0" err="1"/>
              <a:t>zu</a:t>
            </a:r>
            <a:r>
              <a:rPr lang="en-US" sz="2200" dirty="0"/>
              <a:t> </a:t>
            </a:r>
            <a:r>
              <a:rPr lang="en-US" sz="2200" dirty="0" err="1"/>
              <a:t>Menschenrechten</a:t>
            </a:r>
            <a:endParaRPr lang="en-GB" altLang="de-DE" sz="2200" dirty="0"/>
          </a:p>
          <a:p>
            <a:endParaRPr lang="en-US" dirty="0">
              <a:latin typeface="Calibri" pitchFamily="34" charset="0"/>
            </a:endParaRPr>
          </a:p>
        </p:txBody>
      </p:sp>
    </p:spTree>
    <p:extLst>
      <p:ext uri="{BB962C8B-B14F-4D97-AF65-F5344CB8AC3E}">
        <p14:creationId xmlns:p14="http://schemas.microsoft.com/office/powerpoint/2010/main" val="27395162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728" y="1131590"/>
            <a:ext cx="8974824" cy="486054"/>
          </a:xfrm>
        </p:spPr>
        <p:txBody>
          <a:bodyPr>
            <a:normAutofit/>
          </a:bodyPr>
          <a:lstStyle/>
          <a:p>
            <a:r>
              <a:rPr lang="en-GB" sz="2400" dirty="0" err="1"/>
              <a:t>Zugang</a:t>
            </a:r>
            <a:r>
              <a:rPr lang="en-GB" sz="2400" dirty="0"/>
              <a:t> der </a:t>
            </a:r>
            <a:r>
              <a:rPr lang="en-GB" sz="2400" dirty="0" err="1"/>
              <a:t>Agentur</a:t>
            </a:r>
            <a:r>
              <a:rPr lang="en-GB" sz="2400" dirty="0"/>
              <a:t> – wo </a:t>
            </a:r>
            <a:r>
              <a:rPr lang="en-GB" sz="2400" dirty="0" err="1"/>
              <a:t>liegt</a:t>
            </a:r>
            <a:r>
              <a:rPr lang="en-GB" sz="2400" dirty="0"/>
              <a:t> </a:t>
            </a:r>
            <a:r>
              <a:rPr lang="en-GB" sz="2400" dirty="0" err="1"/>
              <a:t>ihre</a:t>
            </a:r>
            <a:r>
              <a:rPr lang="en-GB" sz="2400" dirty="0"/>
              <a:t> </a:t>
            </a:r>
            <a:r>
              <a:rPr lang="en-GB" sz="2400" dirty="0" err="1"/>
              <a:t>Sonderstellung</a:t>
            </a:r>
            <a:r>
              <a:rPr lang="en-GB" sz="2400" dirty="0"/>
              <a:t>?</a:t>
            </a:r>
          </a:p>
        </p:txBody>
      </p:sp>
      <p:sp>
        <p:nvSpPr>
          <p:cNvPr id="3" name="Content Placeholder 2"/>
          <p:cNvSpPr>
            <a:spLocks noGrp="1"/>
          </p:cNvSpPr>
          <p:nvPr>
            <p:ph idx="1"/>
          </p:nvPr>
        </p:nvSpPr>
        <p:spPr>
          <a:xfrm>
            <a:off x="539552" y="2139702"/>
            <a:ext cx="8353160" cy="3535041"/>
          </a:xfrm>
        </p:spPr>
        <p:txBody>
          <a:bodyPr>
            <a:noAutofit/>
          </a:bodyPr>
          <a:lstStyle/>
          <a:p>
            <a:pPr>
              <a:buFont typeface="+mj-lt"/>
              <a:buAutoNum type="arabicPeriod"/>
            </a:pPr>
            <a:r>
              <a:rPr lang="en-GB" altLang="en-US" sz="2200" dirty="0" err="1"/>
              <a:t>Soziologisch</a:t>
            </a:r>
            <a:r>
              <a:rPr lang="en-GB" altLang="en-US" sz="2200" dirty="0"/>
              <a:t> </a:t>
            </a:r>
            <a:r>
              <a:rPr lang="en-GB" altLang="en-US" sz="2200" b="1" dirty="0" err="1"/>
              <a:t>sowie</a:t>
            </a:r>
            <a:r>
              <a:rPr lang="en-GB" altLang="en-US" sz="2200" dirty="0"/>
              <a:t> </a:t>
            </a:r>
            <a:r>
              <a:rPr lang="en-GB" altLang="en-US" sz="2200" dirty="0" err="1"/>
              <a:t>juristischer</a:t>
            </a:r>
            <a:r>
              <a:rPr lang="en-GB" altLang="en-US" sz="2200" dirty="0"/>
              <a:t> </a:t>
            </a:r>
            <a:r>
              <a:rPr lang="en-GB" altLang="en-US" sz="2200" dirty="0" err="1"/>
              <a:t>Zugang</a:t>
            </a:r>
            <a:r>
              <a:rPr lang="en-GB" altLang="en-US" sz="2200" dirty="0"/>
              <a:t> </a:t>
            </a:r>
          </a:p>
          <a:p>
            <a:pPr>
              <a:buFont typeface="+mj-lt"/>
              <a:buAutoNum type="arabicPeriod"/>
            </a:pPr>
            <a:r>
              <a:rPr lang="en-GB" altLang="en-US" sz="2200" dirty="0" err="1"/>
              <a:t>Erfassung</a:t>
            </a:r>
            <a:r>
              <a:rPr lang="en-GB" altLang="en-US" sz="2200" dirty="0"/>
              <a:t> </a:t>
            </a:r>
            <a:r>
              <a:rPr lang="en-GB" altLang="en-US" sz="2200" dirty="0" err="1"/>
              <a:t>aller</a:t>
            </a:r>
            <a:r>
              <a:rPr lang="en-GB" altLang="en-US" sz="2200" dirty="0"/>
              <a:t> EUMS </a:t>
            </a:r>
            <a:r>
              <a:rPr lang="en-GB" altLang="en-US" sz="2200" b="1" dirty="0" err="1"/>
              <a:t>gleichzeitig</a:t>
            </a:r>
            <a:endParaRPr lang="en-GB" altLang="en-US" sz="2200" b="1" dirty="0"/>
          </a:p>
          <a:p>
            <a:pPr>
              <a:buFont typeface="+mj-lt"/>
              <a:buAutoNum type="arabicPeriod"/>
            </a:pPr>
            <a:r>
              <a:rPr lang="en-GB" altLang="en-US" sz="2200" dirty="0"/>
              <a:t>Focus auf </a:t>
            </a:r>
            <a:r>
              <a:rPr lang="en-GB" altLang="en-US" sz="2200" b="1" dirty="0" err="1"/>
              <a:t>Rechtstraeger</a:t>
            </a:r>
            <a:endParaRPr lang="en-GB" altLang="en-US" sz="2200" b="1" dirty="0"/>
          </a:p>
          <a:p>
            <a:pPr>
              <a:buFont typeface="+mj-lt"/>
              <a:buAutoNum type="arabicPeriod"/>
            </a:pPr>
            <a:r>
              <a:rPr lang="en-GB" altLang="en-US" sz="2200" dirty="0"/>
              <a:t>Rolle </a:t>
            </a:r>
            <a:r>
              <a:rPr lang="en-GB" altLang="en-US" sz="2200" dirty="0" err="1"/>
              <a:t>als</a:t>
            </a:r>
            <a:r>
              <a:rPr lang="en-GB" altLang="en-US" sz="2200" dirty="0"/>
              <a:t> “</a:t>
            </a:r>
            <a:r>
              <a:rPr lang="en-GB" altLang="en-US" sz="2200" b="1" dirty="0"/>
              <a:t>N”HRI der EU</a:t>
            </a:r>
          </a:p>
          <a:p>
            <a:pPr>
              <a:buFont typeface="+mj-lt"/>
              <a:buAutoNum type="arabicPeriod"/>
            </a:pPr>
            <a:r>
              <a:rPr lang="en-GB" altLang="en-US" sz="2200" b="1" dirty="0" err="1"/>
              <a:t>Zivilgesellschaft</a:t>
            </a:r>
            <a:r>
              <a:rPr lang="en-GB" altLang="en-US" sz="2200" dirty="0"/>
              <a:t> </a:t>
            </a:r>
            <a:r>
              <a:rPr lang="en-GB" altLang="en-US" sz="2200" dirty="0" err="1"/>
              <a:t>mitumfasst</a:t>
            </a:r>
            <a:endParaRPr lang="en-GB" altLang="en-US" sz="2200" dirty="0"/>
          </a:p>
        </p:txBody>
      </p:sp>
    </p:spTree>
    <p:extLst>
      <p:ext uri="{BB962C8B-B14F-4D97-AF65-F5344CB8AC3E}">
        <p14:creationId xmlns:p14="http://schemas.microsoft.com/office/powerpoint/2010/main" val="253172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32932" y="936104"/>
            <a:ext cx="5652119" cy="4227934"/>
          </a:xfrm>
          <a:prstGeom prst="rect">
            <a:avLst/>
          </a:prstGeom>
          <a:solidFill>
            <a:schemeClr val="accent3">
              <a:lumMod val="60000"/>
              <a:lumOff val="40000"/>
            </a:schemeClr>
          </a:solidFill>
          <a:ln w="57150">
            <a:noFill/>
          </a:ln>
          <a:effectLst/>
        </p:spPr>
        <p:style>
          <a:lnRef idx="1">
            <a:schemeClr val="accent1"/>
          </a:lnRef>
          <a:fillRef idx="3">
            <a:schemeClr val="accent1"/>
          </a:fillRef>
          <a:effectRef idx="2">
            <a:schemeClr val="accent1"/>
          </a:effectRef>
          <a:fontRef idx="minor">
            <a:schemeClr val="lt1"/>
          </a:fontRef>
        </p:style>
        <p:txBody>
          <a:bodyPr vert="vert" anchor="t"/>
          <a:lstStyle/>
          <a:p>
            <a:pPr>
              <a:defRPr/>
            </a:pPr>
            <a:r>
              <a:rPr lang="en-GB" sz="1350" dirty="0" err="1"/>
              <a:t>Mitarbeiter</a:t>
            </a:r>
            <a:r>
              <a:rPr lang="en-GB" sz="1350" dirty="0"/>
              <a:t>, </a:t>
            </a:r>
            <a:r>
              <a:rPr lang="en-GB" sz="1350" dirty="0" err="1"/>
              <a:t>Organe</a:t>
            </a:r>
            <a:r>
              <a:rPr lang="en-GB" sz="1350" dirty="0"/>
              <a:t>, Partner</a:t>
            </a:r>
          </a:p>
        </p:txBody>
      </p:sp>
      <p:sp>
        <p:nvSpPr>
          <p:cNvPr id="46" name="Rectangle 45"/>
          <p:cNvSpPr/>
          <p:nvPr/>
        </p:nvSpPr>
        <p:spPr>
          <a:xfrm>
            <a:off x="35496" y="4227934"/>
            <a:ext cx="4827100" cy="830558"/>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vert="vert" anchor="t"/>
          <a:lstStyle/>
          <a:p>
            <a:pPr algn="ctr">
              <a:defRPr/>
            </a:pPr>
            <a:r>
              <a:rPr lang="en-GB" sz="1350" dirty="0"/>
              <a:t>‘</a:t>
            </a:r>
            <a:r>
              <a:rPr lang="en-GB" sz="1350" dirty="0" err="1"/>
              <a:t>Im</a:t>
            </a:r>
            <a:r>
              <a:rPr lang="en-GB" sz="1350" dirty="0"/>
              <a:t> </a:t>
            </a:r>
            <a:r>
              <a:rPr lang="en-GB" sz="1350" dirty="0" err="1"/>
              <a:t>Haus</a:t>
            </a:r>
            <a:r>
              <a:rPr lang="en-GB" sz="1350" dirty="0"/>
              <a:t>’</a:t>
            </a:r>
          </a:p>
        </p:txBody>
      </p:sp>
      <p:sp>
        <p:nvSpPr>
          <p:cNvPr id="51" name="Rounded Rectangle 4"/>
          <p:cNvSpPr/>
          <p:nvPr/>
        </p:nvSpPr>
        <p:spPr bwMode="auto">
          <a:xfrm>
            <a:off x="95651" y="4292724"/>
            <a:ext cx="1980000" cy="720000"/>
          </a:xfrm>
          <a:prstGeom prst="rect">
            <a:avLst/>
          </a:prstGeom>
          <a:solidFill>
            <a:schemeClr val="tx2">
              <a:lumMod val="60000"/>
              <a:lumOff val="40000"/>
            </a:schemeClr>
          </a:solidFill>
          <a:ln>
            <a:noFill/>
          </a:ln>
          <a:scene3d>
            <a:camera prst="orthographicFront"/>
            <a:lightRig rig="threePt" dir="t"/>
          </a:scene3d>
          <a:sp3d/>
        </p:spPr>
        <p:style>
          <a:lnRef idx="0">
            <a:scrgbClr r="0" g="0" b="0"/>
          </a:lnRef>
          <a:fillRef idx="0">
            <a:scrgbClr r="0" g="0" b="0"/>
          </a:fillRef>
          <a:effectRef idx="0">
            <a:scrgbClr r="0" g="0" b="0"/>
          </a:effectRef>
          <a:fontRef idx="minor">
            <a:schemeClr val="lt1"/>
          </a:fontRef>
        </p:style>
        <p:txBody>
          <a:bodyPr tIns="68580" bIns="68580" anchor="ctr"/>
          <a:lstStyle>
            <a:lvl1pPr eaLnBrk="0" hangingPunct="0">
              <a:defRPr>
                <a:solidFill>
                  <a:schemeClr val="tx1"/>
                </a:solidFill>
                <a:latin typeface="Arial" pitchFamily="34" charset="0"/>
                <a:ea typeface="ヒラギノ角ゴ Pro W3" charset="-128"/>
              </a:defRPr>
            </a:lvl1pPr>
            <a:lvl2pPr marL="742950" indent="-285750" eaLnBrk="0" hangingPunct="0">
              <a:defRPr>
                <a:solidFill>
                  <a:schemeClr val="tx1"/>
                </a:solidFill>
                <a:latin typeface="Arial" pitchFamily="34" charset="0"/>
                <a:ea typeface="ヒラギノ角ゴ Pro W3" charset="-128"/>
              </a:defRPr>
            </a:lvl2pPr>
            <a:lvl3pPr marL="1143000" indent="-228600" eaLnBrk="0" hangingPunct="0">
              <a:defRPr>
                <a:solidFill>
                  <a:schemeClr val="tx1"/>
                </a:solidFill>
                <a:latin typeface="Arial" pitchFamily="34" charset="0"/>
                <a:ea typeface="ヒラギノ角ゴ Pro W3" charset="-128"/>
              </a:defRPr>
            </a:lvl3pPr>
            <a:lvl4pPr marL="1600200" indent="-228600" eaLnBrk="0" hangingPunct="0">
              <a:defRPr>
                <a:solidFill>
                  <a:schemeClr val="tx1"/>
                </a:solidFill>
                <a:latin typeface="Arial" pitchFamily="34" charset="0"/>
                <a:ea typeface="ヒラギノ角ゴ Pro W3" charset="-128"/>
              </a:defRPr>
            </a:lvl4pPr>
            <a:lvl5pPr marL="2057400" indent="-228600" eaLnBrk="0" hangingPunct="0">
              <a:defRPr>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Arial" pitchFamily="34" charset="0"/>
                <a:ea typeface="ヒラギノ角ゴ Pro W3" charset="-128"/>
              </a:defRPr>
            </a:lvl9pPr>
          </a:lstStyle>
          <a:p>
            <a:pPr algn="ctr" eaLnBrk="1" hangingPunct="1">
              <a:defRPr/>
            </a:pPr>
            <a:r>
              <a:rPr lang="en-US" b="1" dirty="0" err="1">
                <a:solidFill>
                  <a:srgbClr val="F9DD16"/>
                </a:solidFill>
                <a:latin typeface="Calibri" pitchFamily="34" charset="0"/>
              </a:rPr>
              <a:t>Belegschaft</a:t>
            </a:r>
            <a:endParaRPr lang="en-US" b="1" dirty="0">
              <a:solidFill>
                <a:srgbClr val="F9DD16"/>
              </a:solidFill>
              <a:latin typeface="Calibri" pitchFamily="34" charset="0"/>
            </a:endParaRPr>
          </a:p>
          <a:p>
            <a:pPr algn="ctr" eaLnBrk="1" hangingPunct="1">
              <a:defRPr/>
            </a:pPr>
            <a:r>
              <a:rPr lang="en-US" sz="1200" dirty="0">
                <a:solidFill>
                  <a:srgbClr val="F9DD16"/>
                </a:solidFill>
                <a:latin typeface="+mn-lt"/>
                <a:ea typeface="+mn-ea"/>
              </a:rPr>
              <a:t>Ca 100</a:t>
            </a:r>
          </a:p>
        </p:txBody>
      </p:sp>
      <p:sp>
        <p:nvSpPr>
          <p:cNvPr id="2" name="Rectangle 1"/>
          <p:cNvSpPr/>
          <p:nvPr/>
        </p:nvSpPr>
        <p:spPr>
          <a:xfrm>
            <a:off x="5766512" y="937630"/>
            <a:ext cx="1080000" cy="198000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a:t>UN</a:t>
            </a:r>
          </a:p>
          <a:p>
            <a:pPr algn="ctr">
              <a:defRPr/>
            </a:pPr>
            <a:endParaRPr lang="en-GB" sz="1600" b="1" dirty="0"/>
          </a:p>
          <a:p>
            <a:pPr>
              <a:defRPr/>
            </a:pPr>
            <a:r>
              <a:rPr lang="en-GB" sz="1200" dirty="0"/>
              <a:t>OHCHR</a:t>
            </a:r>
          </a:p>
          <a:p>
            <a:pPr>
              <a:defRPr/>
            </a:pPr>
            <a:r>
              <a:rPr lang="en-GB" sz="1200" dirty="0"/>
              <a:t>ROE – OHCHR</a:t>
            </a:r>
          </a:p>
          <a:p>
            <a:pPr>
              <a:defRPr/>
            </a:pPr>
            <a:r>
              <a:rPr lang="en-GB" sz="1200" dirty="0"/>
              <a:t>CDRP </a:t>
            </a:r>
            <a:r>
              <a:rPr lang="en-GB" sz="1200" dirty="0" err="1"/>
              <a:t>Cttee</a:t>
            </a:r>
            <a:endParaRPr lang="en-GB" sz="1200" dirty="0"/>
          </a:p>
          <a:p>
            <a:pPr>
              <a:defRPr/>
            </a:pPr>
            <a:r>
              <a:rPr lang="en-GB" sz="1200" dirty="0"/>
              <a:t>UNDP</a:t>
            </a:r>
          </a:p>
          <a:p>
            <a:pPr>
              <a:defRPr/>
            </a:pPr>
            <a:r>
              <a:rPr lang="en-GB" sz="1200" dirty="0"/>
              <a:t>UNICEF</a:t>
            </a:r>
          </a:p>
          <a:p>
            <a:pPr>
              <a:defRPr/>
            </a:pPr>
            <a:r>
              <a:rPr lang="en-GB" sz="1200" dirty="0"/>
              <a:t>…</a:t>
            </a:r>
          </a:p>
        </p:txBody>
      </p:sp>
      <p:sp>
        <p:nvSpPr>
          <p:cNvPr id="43" name="Rectangle 42"/>
          <p:cNvSpPr/>
          <p:nvPr/>
        </p:nvSpPr>
        <p:spPr>
          <a:xfrm>
            <a:off x="7431128" y="937630"/>
            <a:ext cx="1080000" cy="198000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err="1"/>
              <a:t>EuR</a:t>
            </a:r>
            <a:endParaRPr lang="en-GB" sz="1600" b="1" dirty="0"/>
          </a:p>
          <a:p>
            <a:pPr algn="ctr">
              <a:defRPr/>
            </a:pPr>
            <a:endParaRPr lang="en-GB" sz="1600" b="1" dirty="0"/>
          </a:p>
          <a:p>
            <a:pPr>
              <a:defRPr/>
            </a:pPr>
            <a:r>
              <a:rPr lang="en-GB" sz="1200" dirty="0"/>
              <a:t>ECtHR</a:t>
            </a:r>
          </a:p>
          <a:p>
            <a:pPr>
              <a:defRPr/>
            </a:pPr>
            <a:r>
              <a:rPr lang="en-GB" sz="1200" dirty="0"/>
              <a:t>ECSR</a:t>
            </a:r>
          </a:p>
          <a:p>
            <a:pPr>
              <a:defRPr/>
            </a:pPr>
            <a:r>
              <a:rPr lang="en-GB" sz="1200" dirty="0"/>
              <a:t>Commissioner</a:t>
            </a:r>
          </a:p>
          <a:p>
            <a:pPr>
              <a:defRPr/>
            </a:pPr>
            <a:r>
              <a:rPr lang="en-GB" sz="1200" dirty="0"/>
              <a:t>ECRI</a:t>
            </a:r>
          </a:p>
          <a:p>
            <a:pPr>
              <a:defRPr/>
            </a:pPr>
            <a:r>
              <a:rPr lang="en-GB" sz="1200" dirty="0"/>
              <a:t>CEPEJ</a:t>
            </a:r>
          </a:p>
          <a:p>
            <a:pPr>
              <a:defRPr/>
            </a:pPr>
            <a:r>
              <a:rPr lang="en-GB" sz="1200" dirty="0"/>
              <a:t>…</a:t>
            </a:r>
          </a:p>
          <a:p>
            <a:pPr algn="ctr">
              <a:defRPr/>
            </a:pPr>
            <a:endParaRPr lang="en-GB" sz="1200" dirty="0"/>
          </a:p>
        </p:txBody>
      </p:sp>
      <p:sp>
        <p:nvSpPr>
          <p:cNvPr id="44" name="Rectangle 43"/>
          <p:cNvSpPr/>
          <p:nvPr/>
        </p:nvSpPr>
        <p:spPr>
          <a:xfrm>
            <a:off x="6336256" y="2357982"/>
            <a:ext cx="1080000" cy="19800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a:solidFill>
                  <a:srgbClr val="F9DD16"/>
                </a:solidFill>
              </a:rPr>
              <a:t>EU</a:t>
            </a:r>
          </a:p>
          <a:p>
            <a:pPr algn="ctr">
              <a:defRPr/>
            </a:pPr>
            <a:endParaRPr lang="en-GB" sz="1600" b="1" dirty="0">
              <a:solidFill>
                <a:srgbClr val="F9DD16"/>
              </a:solidFill>
            </a:endParaRPr>
          </a:p>
          <a:p>
            <a:pPr>
              <a:defRPr/>
            </a:pPr>
            <a:r>
              <a:rPr lang="en-GB" sz="1200" dirty="0">
                <a:solidFill>
                  <a:srgbClr val="F9DD16"/>
                </a:solidFill>
              </a:rPr>
              <a:t>EC DGs</a:t>
            </a:r>
          </a:p>
          <a:p>
            <a:pPr>
              <a:defRPr/>
            </a:pPr>
            <a:r>
              <a:rPr lang="en-GB" sz="1200" dirty="0">
                <a:solidFill>
                  <a:srgbClr val="F9DD16"/>
                </a:solidFill>
              </a:rPr>
              <a:t>EP </a:t>
            </a:r>
            <a:r>
              <a:rPr lang="en-GB" sz="1200" dirty="0" err="1">
                <a:solidFill>
                  <a:srgbClr val="F9DD16"/>
                </a:solidFill>
              </a:rPr>
              <a:t>Cttees</a:t>
            </a:r>
            <a:endParaRPr lang="en-GB" sz="1200" dirty="0">
              <a:solidFill>
                <a:srgbClr val="F9DD16"/>
              </a:solidFill>
            </a:endParaRPr>
          </a:p>
          <a:p>
            <a:pPr>
              <a:defRPr/>
            </a:pPr>
            <a:r>
              <a:rPr lang="en-GB" sz="1200" dirty="0">
                <a:solidFill>
                  <a:srgbClr val="F9DD16"/>
                </a:solidFill>
              </a:rPr>
              <a:t>Council (FREMP, </a:t>
            </a:r>
            <a:r>
              <a:rPr lang="en-GB" sz="1200" dirty="0" err="1">
                <a:solidFill>
                  <a:srgbClr val="F9DD16"/>
                </a:solidFill>
              </a:rPr>
              <a:t>etc</a:t>
            </a:r>
            <a:r>
              <a:rPr lang="en-GB" sz="1200" dirty="0">
                <a:solidFill>
                  <a:srgbClr val="F9DD16"/>
                </a:solidFill>
              </a:rPr>
              <a:t>)</a:t>
            </a:r>
          </a:p>
          <a:p>
            <a:pPr>
              <a:defRPr/>
            </a:pPr>
            <a:r>
              <a:rPr lang="en-GB" sz="1200" dirty="0">
                <a:solidFill>
                  <a:srgbClr val="F9DD16"/>
                </a:solidFill>
              </a:rPr>
              <a:t>Ombudsman</a:t>
            </a:r>
          </a:p>
          <a:p>
            <a:pPr>
              <a:defRPr/>
            </a:pPr>
            <a:r>
              <a:rPr lang="en-GB" sz="1200" dirty="0">
                <a:solidFill>
                  <a:srgbClr val="F9DD16"/>
                </a:solidFill>
              </a:rPr>
              <a:t>EDPS</a:t>
            </a:r>
          </a:p>
          <a:p>
            <a:pPr>
              <a:defRPr/>
            </a:pPr>
            <a:r>
              <a:rPr lang="en-GB" sz="1200" dirty="0">
                <a:solidFill>
                  <a:srgbClr val="F9DD16"/>
                </a:solidFill>
              </a:rPr>
              <a:t>(JHA) agencies</a:t>
            </a:r>
          </a:p>
          <a:p>
            <a:pPr>
              <a:defRPr/>
            </a:pPr>
            <a:r>
              <a:rPr lang="en-GB" sz="1200" dirty="0">
                <a:solidFill>
                  <a:srgbClr val="F9DD16"/>
                </a:solidFill>
              </a:rPr>
              <a:t>…</a:t>
            </a:r>
          </a:p>
        </p:txBody>
      </p:sp>
      <p:sp>
        <p:nvSpPr>
          <p:cNvPr id="45" name="Rectangle 44"/>
          <p:cNvSpPr/>
          <p:nvPr/>
        </p:nvSpPr>
        <p:spPr>
          <a:xfrm>
            <a:off x="7986000" y="2391950"/>
            <a:ext cx="1080000" cy="198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600" b="1" dirty="0" err="1">
                <a:solidFill>
                  <a:srgbClr val="003399"/>
                </a:solidFill>
              </a:rPr>
              <a:t>Staaten</a:t>
            </a:r>
            <a:endParaRPr lang="en-GB" sz="1600" b="1" dirty="0">
              <a:solidFill>
                <a:srgbClr val="003399"/>
              </a:solidFill>
            </a:endParaRPr>
          </a:p>
          <a:p>
            <a:pPr algn="ctr">
              <a:defRPr/>
            </a:pPr>
            <a:endParaRPr lang="en-GB" sz="1600" b="1" dirty="0">
              <a:solidFill>
                <a:srgbClr val="003399"/>
              </a:solidFill>
            </a:endParaRPr>
          </a:p>
          <a:p>
            <a:pPr>
              <a:defRPr/>
            </a:pPr>
            <a:r>
              <a:rPr lang="en-GB" sz="1200" dirty="0">
                <a:solidFill>
                  <a:srgbClr val="003399"/>
                </a:solidFill>
              </a:rPr>
              <a:t>NHRIs</a:t>
            </a:r>
          </a:p>
          <a:p>
            <a:pPr>
              <a:defRPr/>
            </a:pPr>
            <a:r>
              <a:rPr lang="en-GB" sz="1200" dirty="0">
                <a:solidFill>
                  <a:srgbClr val="003399"/>
                </a:solidFill>
              </a:rPr>
              <a:t>Equality bodies</a:t>
            </a:r>
          </a:p>
          <a:p>
            <a:pPr>
              <a:defRPr/>
            </a:pPr>
            <a:r>
              <a:rPr lang="en-GB" sz="1200" dirty="0" err="1">
                <a:solidFill>
                  <a:srgbClr val="003399"/>
                </a:solidFill>
              </a:rPr>
              <a:t>Ombuds</a:t>
            </a:r>
            <a:r>
              <a:rPr lang="en-GB" sz="1200" dirty="0">
                <a:solidFill>
                  <a:srgbClr val="003399"/>
                </a:solidFill>
              </a:rPr>
              <a:t> institutions</a:t>
            </a:r>
          </a:p>
          <a:p>
            <a:pPr>
              <a:defRPr/>
            </a:pPr>
            <a:r>
              <a:rPr lang="en-GB" sz="1200" dirty="0">
                <a:solidFill>
                  <a:srgbClr val="003399"/>
                </a:solidFill>
              </a:rPr>
              <a:t>Parliaments</a:t>
            </a:r>
          </a:p>
          <a:p>
            <a:pPr>
              <a:defRPr/>
            </a:pPr>
            <a:r>
              <a:rPr lang="en-GB" sz="1200" dirty="0">
                <a:solidFill>
                  <a:srgbClr val="003399"/>
                </a:solidFill>
              </a:rPr>
              <a:t>…</a:t>
            </a:r>
          </a:p>
        </p:txBody>
      </p:sp>
      <p:sp>
        <p:nvSpPr>
          <p:cNvPr id="48" name="Rectangle 47"/>
          <p:cNvSpPr/>
          <p:nvPr/>
        </p:nvSpPr>
        <p:spPr>
          <a:xfrm>
            <a:off x="85697" y="1048429"/>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dirty="0" err="1">
                <a:solidFill>
                  <a:srgbClr val="003399"/>
                </a:solidFill>
                <a:latin typeface="Calibri" pitchFamily="34" charset="0"/>
              </a:rPr>
              <a:t>Verbindungsbeamte</a:t>
            </a:r>
            <a:endParaRPr lang="en-US" altLang="en-US" sz="1200" dirty="0">
              <a:solidFill>
                <a:srgbClr val="003399"/>
              </a:solidFill>
              <a:latin typeface="Calibri" pitchFamily="34" charset="0"/>
            </a:endParaRPr>
          </a:p>
        </p:txBody>
      </p:sp>
      <p:sp>
        <p:nvSpPr>
          <p:cNvPr id="49" name="Rectangle 48"/>
          <p:cNvSpPr/>
          <p:nvPr/>
        </p:nvSpPr>
        <p:spPr>
          <a:xfrm>
            <a:off x="85697" y="1855622"/>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dirty="0" err="1">
                <a:solidFill>
                  <a:srgbClr val="003399"/>
                </a:solidFill>
                <a:latin typeface="Calibri" pitchFamily="34" charset="0"/>
              </a:rPr>
              <a:t>Netzwerke</a:t>
            </a:r>
            <a:endParaRPr lang="en-US" altLang="en-US" sz="1200" dirty="0">
              <a:solidFill>
                <a:srgbClr val="003399"/>
              </a:solidFill>
              <a:latin typeface="Calibri" pitchFamily="34" charset="0"/>
            </a:endParaRPr>
          </a:p>
        </p:txBody>
      </p:sp>
      <p:sp>
        <p:nvSpPr>
          <p:cNvPr id="50" name="Rectangle 49"/>
          <p:cNvSpPr/>
          <p:nvPr/>
        </p:nvSpPr>
        <p:spPr>
          <a:xfrm>
            <a:off x="97264" y="2662815"/>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i="1" dirty="0">
                <a:solidFill>
                  <a:srgbClr val="003399"/>
                </a:solidFill>
                <a:latin typeface="Calibri" pitchFamily="34" charset="0"/>
              </a:rPr>
              <a:t>Ad hoc </a:t>
            </a:r>
            <a:r>
              <a:rPr lang="en-US" altLang="en-US" sz="1600" b="1" i="1" dirty="0" err="1">
                <a:solidFill>
                  <a:srgbClr val="003399"/>
                </a:solidFill>
                <a:latin typeface="Calibri" pitchFamily="34" charset="0"/>
              </a:rPr>
              <a:t>Arbeitsgruppen</a:t>
            </a:r>
            <a:endParaRPr lang="en-US" altLang="en-US" sz="1200" dirty="0">
              <a:solidFill>
                <a:srgbClr val="003399"/>
              </a:solidFill>
              <a:latin typeface="Calibri" pitchFamily="34" charset="0"/>
            </a:endParaRPr>
          </a:p>
        </p:txBody>
      </p:sp>
      <p:sp>
        <p:nvSpPr>
          <p:cNvPr id="54" name="Rectangle 53"/>
          <p:cNvSpPr/>
          <p:nvPr/>
        </p:nvSpPr>
        <p:spPr>
          <a:xfrm>
            <a:off x="85697" y="3470008"/>
            <a:ext cx="1980000" cy="720000"/>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altLang="en-US" sz="1600" b="1" dirty="0">
                <a:solidFill>
                  <a:srgbClr val="003399"/>
                </a:solidFill>
                <a:latin typeface="Calibri" pitchFamily="34" charset="0"/>
              </a:rPr>
              <a:t>Platform</a:t>
            </a:r>
          </a:p>
        </p:txBody>
      </p:sp>
      <p:sp>
        <p:nvSpPr>
          <p:cNvPr id="59" name="Rectangle 58"/>
          <p:cNvSpPr/>
          <p:nvPr/>
        </p:nvSpPr>
        <p:spPr>
          <a:xfrm>
            <a:off x="2339752" y="1048429"/>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err="1">
                <a:solidFill>
                  <a:srgbClr val="F9DD16"/>
                </a:solidFill>
                <a:latin typeface="Calibri" pitchFamily="34" charset="0"/>
              </a:rPr>
              <a:t>Verwaltungsrat</a:t>
            </a:r>
            <a:endParaRPr lang="sv-SE" sz="1200" dirty="0">
              <a:solidFill>
                <a:srgbClr val="F9DD16"/>
              </a:solidFill>
              <a:latin typeface="Calibri" pitchFamily="34" charset="0"/>
            </a:endParaRPr>
          </a:p>
        </p:txBody>
      </p:sp>
      <p:sp>
        <p:nvSpPr>
          <p:cNvPr id="60" name="Rectangle 59"/>
          <p:cNvSpPr/>
          <p:nvPr/>
        </p:nvSpPr>
        <p:spPr>
          <a:xfrm>
            <a:off x="2321681" y="1853678"/>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err="1">
                <a:solidFill>
                  <a:srgbClr val="F9DD16"/>
                </a:solidFill>
                <a:latin typeface="Calibri" pitchFamily="34" charset="0"/>
              </a:rPr>
              <a:t>Exekutivausschuss</a:t>
            </a:r>
            <a:endParaRPr lang="sv-SE" sz="1200" dirty="0">
              <a:solidFill>
                <a:srgbClr val="F9DD16"/>
              </a:solidFill>
              <a:latin typeface="Calibri" pitchFamily="34" charset="0"/>
            </a:endParaRPr>
          </a:p>
        </p:txBody>
      </p:sp>
      <p:sp>
        <p:nvSpPr>
          <p:cNvPr id="61" name="Rectangle 60"/>
          <p:cNvSpPr/>
          <p:nvPr/>
        </p:nvSpPr>
        <p:spPr>
          <a:xfrm>
            <a:off x="2321680" y="3470008"/>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r>
              <a:rPr lang="en-US" sz="1600" b="1" dirty="0" err="1">
                <a:solidFill>
                  <a:srgbClr val="F9DD16"/>
                </a:solidFill>
              </a:rPr>
              <a:t>Wissenschaftlicher</a:t>
            </a:r>
            <a:r>
              <a:rPr lang="en-US" sz="1600" b="1" dirty="0">
                <a:solidFill>
                  <a:srgbClr val="F9DD16"/>
                </a:solidFill>
              </a:rPr>
              <a:t> </a:t>
            </a:r>
            <a:r>
              <a:rPr lang="en-US" sz="1600" b="1" dirty="0" err="1">
                <a:solidFill>
                  <a:srgbClr val="F9DD16"/>
                </a:solidFill>
              </a:rPr>
              <a:t>Ausschuss</a:t>
            </a:r>
            <a:endParaRPr lang="en-US" sz="1200" dirty="0">
              <a:solidFill>
                <a:srgbClr val="F9DD16"/>
              </a:solidFill>
            </a:endParaRPr>
          </a:p>
        </p:txBody>
      </p:sp>
      <p:sp>
        <p:nvSpPr>
          <p:cNvPr id="62" name="Rectangle 61"/>
          <p:cNvSpPr/>
          <p:nvPr/>
        </p:nvSpPr>
        <p:spPr>
          <a:xfrm>
            <a:off x="2323880" y="4292712"/>
            <a:ext cx="1980000" cy="720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err="1">
                <a:solidFill>
                  <a:srgbClr val="F9DD16"/>
                </a:solidFill>
                <a:latin typeface="Calibri" pitchFamily="34" charset="0"/>
              </a:rPr>
              <a:t>Direktor</a:t>
            </a:r>
            <a:endParaRPr lang="en-US" sz="1600" b="1" dirty="0">
              <a:solidFill>
                <a:srgbClr val="F9DD16"/>
              </a:solidFill>
              <a:latin typeface="Calibri" pitchFamily="34" charset="0"/>
            </a:endParaRPr>
          </a:p>
          <a:p>
            <a:pPr algn="ctr">
              <a:defRPr/>
            </a:pPr>
            <a:endParaRPr lang="sv-SE" sz="1200" dirty="0">
              <a:solidFill>
                <a:srgbClr val="F9DD16"/>
              </a:solidFill>
              <a:latin typeface="Calibri" pitchFamily="34" charset="0"/>
            </a:endParaRPr>
          </a:p>
        </p:txBody>
      </p:sp>
      <p:sp>
        <p:nvSpPr>
          <p:cNvPr id="63" name="Rectangle 62"/>
          <p:cNvSpPr/>
          <p:nvPr/>
        </p:nvSpPr>
        <p:spPr>
          <a:xfrm>
            <a:off x="32932" y="3436030"/>
            <a:ext cx="5547180" cy="1656000"/>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vert="vert" anchor="t"/>
          <a:lstStyle/>
          <a:p>
            <a:pPr algn="ctr">
              <a:defRPr/>
            </a:pPr>
            <a:r>
              <a:rPr lang="en-GB" sz="1350" dirty="0" err="1"/>
              <a:t>Öffentliches</a:t>
            </a:r>
            <a:r>
              <a:rPr lang="en-GB" sz="1350" dirty="0"/>
              <a:t> </a:t>
            </a:r>
            <a:r>
              <a:rPr lang="en-GB" sz="1350" dirty="0" err="1"/>
              <a:t>Bewerbungsverfahren</a:t>
            </a:r>
            <a:endParaRPr lang="en-GB" sz="1350" dirty="0"/>
          </a:p>
        </p:txBody>
      </p:sp>
      <p:sp>
        <p:nvSpPr>
          <p:cNvPr id="64" name="Rectangle 63"/>
          <p:cNvSpPr/>
          <p:nvPr/>
        </p:nvSpPr>
        <p:spPr>
          <a:xfrm>
            <a:off x="5724248" y="4827352"/>
            <a:ext cx="1080000" cy="316148"/>
          </a:xfrm>
          <a:prstGeom prst="rect">
            <a:avLst/>
          </a:prstGeom>
          <a:solidFill>
            <a:srgbClr val="F9DD1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100" dirty="0">
                <a:solidFill>
                  <a:srgbClr val="003399"/>
                </a:solidFill>
              </a:rPr>
              <a:t>FRA ‘</a:t>
            </a:r>
            <a:r>
              <a:rPr lang="en-GB" sz="1100" dirty="0" err="1">
                <a:solidFill>
                  <a:srgbClr val="003399"/>
                </a:solidFill>
              </a:rPr>
              <a:t>Methoden</a:t>
            </a:r>
            <a:r>
              <a:rPr lang="en-GB" sz="1100" dirty="0">
                <a:solidFill>
                  <a:srgbClr val="003399"/>
                </a:solidFill>
              </a:rPr>
              <a:t>’</a:t>
            </a:r>
          </a:p>
        </p:txBody>
      </p:sp>
      <p:sp>
        <p:nvSpPr>
          <p:cNvPr id="65" name="Rectangle 64"/>
          <p:cNvSpPr/>
          <p:nvPr/>
        </p:nvSpPr>
        <p:spPr>
          <a:xfrm>
            <a:off x="5724248" y="4526712"/>
            <a:ext cx="1080000" cy="252000"/>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sz="1200" dirty="0">
                <a:solidFill>
                  <a:srgbClr val="F9DD16"/>
                </a:solidFill>
              </a:rPr>
              <a:t>FRA </a:t>
            </a:r>
            <a:r>
              <a:rPr lang="en-GB" sz="1200" dirty="0" err="1">
                <a:solidFill>
                  <a:srgbClr val="F9DD16"/>
                </a:solidFill>
              </a:rPr>
              <a:t>Organe</a:t>
            </a:r>
            <a:endParaRPr lang="en-GB" sz="1200" dirty="0">
              <a:solidFill>
                <a:srgbClr val="F9DD16"/>
              </a:solidFill>
            </a:endParaRPr>
          </a:p>
        </p:txBody>
      </p:sp>
    </p:spTree>
    <p:extLst>
      <p:ext uri="{BB962C8B-B14F-4D97-AF65-F5344CB8AC3E}">
        <p14:creationId xmlns:p14="http://schemas.microsoft.com/office/powerpoint/2010/main" val="509624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ppt_x"/>
                                          </p:val>
                                        </p:tav>
                                        <p:tav tm="100000">
                                          <p:val>
                                            <p:strVal val="#ppt_x"/>
                                          </p:val>
                                        </p:tav>
                                      </p:tavLst>
                                    </p:anim>
                                    <p:anim calcmode="lin" valueType="num">
                                      <p:cBhvr additive="base">
                                        <p:cTn id="1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500" fill="hold"/>
                                        <p:tgtEl>
                                          <p:spTgt spid="61"/>
                                        </p:tgtEl>
                                        <p:attrNameLst>
                                          <p:attrName>ppt_x</p:attrName>
                                        </p:attrNameLst>
                                      </p:cBhvr>
                                      <p:tavLst>
                                        <p:tav tm="0">
                                          <p:val>
                                            <p:strVal val="#ppt_x"/>
                                          </p:val>
                                        </p:tav>
                                        <p:tav tm="100000">
                                          <p:val>
                                            <p:strVal val="#ppt_x"/>
                                          </p:val>
                                        </p:tav>
                                      </p:tavLst>
                                    </p:anim>
                                    <p:anim calcmode="lin" valueType="num">
                                      <p:cBhvr additive="base">
                                        <p:cTn id="2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additive="base">
                                        <p:cTn id="37" dur="500" fill="hold"/>
                                        <p:tgtEl>
                                          <p:spTgt spid="54"/>
                                        </p:tgtEl>
                                        <p:attrNameLst>
                                          <p:attrName>ppt_x</p:attrName>
                                        </p:attrNameLst>
                                      </p:cBhvr>
                                      <p:tavLst>
                                        <p:tav tm="0">
                                          <p:val>
                                            <p:strVal val="#ppt_x"/>
                                          </p:val>
                                        </p:tav>
                                        <p:tav tm="100000">
                                          <p:val>
                                            <p:strVal val="#ppt_x"/>
                                          </p:val>
                                        </p:tav>
                                      </p:tavLst>
                                    </p:anim>
                                    <p:anim calcmode="lin" valueType="num">
                                      <p:cBhvr additive="base">
                                        <p:cTn id="3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fill="hold"/>
                                        <p:tgtEl>
                                          <p:spTgt spid="50"/>
                                        </p:tgtEl>
                                        <p:attrNameLst>
                                          <p:attrName>ppt_x</p:attrName>
                                        </p:attrNameLst>
                                      </p:cBhvr>
                                      <p:tavLst>
                                        <p:tav tm="0">
                                          <p:val>
                                            <p:strVal val="#ppt_x"/>
                                          </p:val>
                                        </p:tav>
                                        <p:tav tm="100000">
                                          <p:val>
                                            <p:strVal val="#ppt_x"/>
                                          </p:val>
                                        </p:tav>
                                      </p:tavLst>
                                    </p:anim>
                                    <p:anim calcmode="lin" valueType="num">
                                      <p:cBhvr additive="base">
                                        <p:cTn id="4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ppt_x"/>
                                          </p:val>
                                        </p:tav>
                                        <p:tav tm="100000">
                                          <p:val>
                                            <p:strVal val="#ppt_x"/>
                                          </p:val>
                                        </p:tav>
                                      </p:tavLst>
                                    </p:anim>
                                    <p:anim calcmode="lin" valueType="num">
                                      <p:cBhvr additive="base">
                                        <p:cTn id="5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ppt_x"/>
                                          </p:val>
                                        </p:tav>
                                        <p:tav tm="100000">
                                          <p:val>
                                            <p:strVal val="#ppt_x"/>
                                          </p:val>
                                        </p:tav>
                                      </p:tavLst>
                                    </p:anim>
                                    <p:anim calcmode="lin" valueType="num">
                                      <p:cBhvr additive="base">
                                        <p:cTn id="5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0-#ppt_w/2"/>
                                          </p:val>
                                        </p:tav>
                                        <p:tav tm="100000">
                                          <p:val>
                                            <p:strVal val="#ppt_x"/>
                                          </p:val>
                                        </p:tav>
                                      </p:tavLst>
                                    </p:anim>
                                    <p:anim calcmode="lin" valueType="num">
                                      <p:cBhvr additive="base">
                                        <p:cTn id="62"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additive="base">
                                        <p:cTn id="67" dur="500" fill="hold"/>
                                        <p:tgtEl>
                                          <p:spTgt spid="63"/>
                                        </p:tgtEl>
                                        <p:attrNameLst>
                                          <p:attrName>ppt_x</p:attrName>
                                        </p:attrNameLst>
                                      </p:cBhvr>
                                      <p:tavLst>
                                        <p:tav tm="0">
                                          <p:val>
                                            <p:strVal val="#ppt_x"/>
                                          </p:val>
                                        </p:tav>
                                        <p:tav tm="100000">
                                          <p:val>
                                            <p:strVal val="#ppt_x"/>
                                          </p:val>
                                        </p:tav>
                                      </p:tavLst>
                                    </p:anim>
                                    <p:anim calcmode="lin" valueType="num">
                                      <p:cBhvr additive="base">
                                        <p:cTn id="68"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ppt_x"/>
                                          </p:val>
                                        </p:tav>
                                        <p:tav tm="100000">
                                          <p:val>
                                            <p:strVal val="#ppt_x"/>
                                          </p:val>
                                        </p:tav>
                                      </p:tavLst>
                                    </p:anim>
                                    <p:anim calcmode="lin" valueType="num">
                                      <p:cBhvr additive="base">
                                        <p:cTn id="74"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fill="hold"/>
                                        <p:tgtEl>
                                          <p:spTgt spid="43"/>
                                        </p:tgtEl>
                                        <p:attrNameLst>
                                          <p:attrName>ppt_x</p:attrName>
                                        </p:attrNameLst>
                                      </p:cBhvr>
                                      <p:tavLst>
                                        <p:tav tm="0">
                                          <p:val>
                                            <p:strVal val="#ppt_x"/>
                                          </p:val>
                                        </p:tav>
                                        <p:tav tm="100000">
                                          <p:val>
                                            <p:strVal val="#ppt_x"/>
                                          </p:val>
                                        </p:tav>
                                      </p:tavLst>
                                    </p:anim>
                                    <p:anim calcmode="lin" valueType="num">
                                      <p:cBhvr additive="base">
                                        <p:cTn id="8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500" fill="hold"/>
                                        <p:tgtEl>
                                          <p:spTgt spid="45"/>
                                        </p:tgtEl>
                                        <p:attrNameLst>
                                          <p:attrName>ppt_x</p:attrName>
                                        </p:attrNameLst>
                                      </p:cBhvr>
                                      <p:tavLst>
                                        <p:tav tm="0">
                                          <p:val>
                                            <p:strVal val="#ppt_x"/>
                                          </p:val>
                                        </p:tav>
                                        <p:tav tm="100000">
                                          <p:val>
                                            <p:strVal val="#ppt_x"/>
                                          </p:val>
                                        </p:tav>
                                      </p:tavLst>
                                    </p:anim>
                                    <p:anim calcmode="lin" valueType="num">
                                      <p:cBhvr additive="base">
                                        <p:cTn id="9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
                                        </p:tgtEl>
                                        <p:attrNameLst>
                                          <p:attrName>style.visibility</p:attrName>
                                        </p:attrNameLst>
                                      </p:cBhvr>
                                      <p:to>
                                        <p:strVal val="visible"/>
                                      </p:to>
                                    </p:set>
                                    <p:anim calcmode="lin" valueType="num">
                                      <p:cBhvr additive="base">
                                        <p:cTn id="97" dur="500" fill="hold"/>
                                        <p:tgtEl>
                                          <p:spTgt spid="2"/>
                                        </p:tgtEl>
                                        <p:attrNameLst>
                                          <p:attrName>ppt_x</p:attrName>
                                        </p:attrNameLst>
                                      </p:cBhvr>
                                      <p:tavLst>
                                        <p:tav tm="0">
                                          <p:val>
                                            <p:strVal val="#ppt_x"/>
                                          </p:val>
                                        </p:tav>
                                        <p:tav tm="100000">
                                          <p:val>
                                            <p:strVal val="#ppt_x"/>
                                          </p:val>
                                        </p:tav>
                                      </p:tavLst>
                                    </p:anim>
                                    <p:anim calcmode="lin" valueType="num">
                                      <p:cBhvr additive="base">
                                        <p:cTn id="9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P spid="51" grpId="0" animBg="1"/>
      <p:bldP spid="2" grpId="0" animBg="1"/>
      <p:bldP spid="43" grpId="0" animBg="1"/>
      <p:bldP spid="44" grpId="0" animBg="1"/>
      <p:bldP spid="45" grpId="0" animBg="1"/>
      <p:bldP spid="48" grpId="0" animBg="1"/>
      <p:bldP spid="49" grpId="0" animBg="1"/>
      <p:bldP spid="50" grpId="0" animBg="1"/>
      <p:bldP spid="54" grpId="0" animBg="1"/>
      <p:bldP spid="59" grpId="0" animBg="1"/>
      <p:bldP spid="60" grpId="0" animBg="1"/>
      <p:bldP spid="61" grpId="0" animBg="1"/>
      <p:bldP spid="62" grpId="0" animBg="1"/>
      <p:bldP spid="6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normAutofit fontScale="90000"/>
          </a:bodyPr>
          <a:lstStyle/>
          <a:p>
            <a:r>
              <a:rPr lang="en-US" altLang="en-US" dirty="0"/>
              <a:t>FRA ‘</a:t>
            </a:r>
            <a:r>
              <a:rPr lang="en-US" altLang="en-US" dirty="0" err="1"/>
              <a:t>Produkte</a:t>
            </a:r>
            <a:r>
              <a:rPr lang="en-US" altLang="en-US" dirty="0"/>
              <a:t>’</a:t>
            </a:r>
            <a:endParaRPr lang="en-US" altLang="en-US" dirty="0">
              <a:latin typeface="Arial" panose="020B0604020202020204" pitchFamily="34" charset="0"/>
              <a:cs typeface="Arial" panose="020B0604020202020204" pitchFamily="34" charset="0"/>
            </a:endParaRPr>
          </a:p>
        </p:txBody>
      </p:sp>
      <p:sp>
        <p:nvSpPr>
          <p:cNvPr id="55299" name="Content Placeholder 2"/>
          <p:cNvSpPr>
            <a:spLocks noGrp="1"/>
          </p:cNvSpPr>
          <p:nvPr>
            <p:ph idx="1"/>
          </p:nvPr>
        </p:nvSpPr>
        <p:spPr>
          <a:xfrm>
            <a:off x="953496" y="1779662"/>
            <a:ext cx="7776980" cy="3102992"/>
          </a:xfrm>
        </p:spPr>
        <p:txBody>
          <a:bodyPr>
            <a:normAutofit/>
          </a:bodyPr>
          <a:lstStyle/>
          <a:p>
            <a:r>
              <a:rPr lang="en-US" altLang="en-US" sz="2200" dirty="0" err="1"/>
              <a:t>Vergleichende</a:t>
            </a:r>
            <a:r>
              <a:rPr lang="en-US" altLang="en-US" sz="2200" dirty="0"/>
              <a:t> </a:t>
            </a:r>
            <a:r>
              <a:rPr lang="en-US" altLang="en-US" sz="2200" dirty="0" err="1"/>
              <a:t>Berichte</a:t>
            </a:r>
            <a:endParaRPr lang="en-US" altLang="en-US" sz="2200" dirty="0"/>
          </a:p>
          <a:p>
            <a:r>
              <a:rPr lang="en-US" altLang="en-US" sz="2200" dirty="0" err="1"/>
              <a:t>Umfragen</a:t>
            </a:r>
            <a:endParaRPr lang="en-US" altLang="en-US" sz="2200" dirty="0"/>
          </a:p>
          <a:p>
            <a:r>
              <a:rPr lang="en-US" altLang="en-US" sz="2200" dirty="0" err="1"/>
              <a:t>Thematische</a:t>
            </a:r>
            <a:r>
              <a:rPr lang="en-US" altLang="en-US" sz="2200" dirty="0"/>
              <a:t> </a:t>
            </a:r>
            <a:r>
              <a:rPr lang="en-US" altLang="en-US" sz="2200" dirty="0" err="1"/>
              <a:t>Studien</a:t>
            </a:r>
            <a:endParaRPr lang="en-US" altLang="en-US" sz="2200" dirty="0"/>
          </a:p>
          <a:p>
            <a:r>
              <a:rPr lang="en-US" altLang="en-US" sz="2200" dirty="0" err="1"/>
              <a:t>Handbücher</a:t>
            </a:r>
            <a:r>
              <a:rPr lang="en-US" altLang="en-US" sz="2200" dirty="0"/>
              <a:t> </a:t>
            </a:r>
          </a:p>
          <a:p>
            <a:r>
              <a:rPr lang="en-US" altLang="en-US" sz="2200" dirty="0" err="1"/>
              <a:t>Gutachten</a:t>
            </a:r>
            <a:endParaRPr lang="en-US" altLang="en-US" sz="2200" dirty="0"/>
          </a:p>
          <a:p>
            <a:r>
              <a:rPr lang="en-US" altLang="en-US" sz="2200" dirty="0" err="1"/>
              <a:t>Veranstaltungen</a:t>
            </a:r>
            <a:r>
              <a:rPr lang="en-US" altLang="en-US" sz="2200" dirty="0"/>
              <a:t> (FRF)</a:t>
            </a:r>
          </a:p>
          <a:p>
            <a:r>
              <a:rPr lang="en-US" altLang="en-US" sz="2200" dirty="0" err="1"/>
              <a:t>Netzwerke</a:t>
            </a:r>
            <a:r>
              <a:rPr lang="en-US" altLang="en-US" sz="2200" dirty="0"/>
              <a:t> (FRP, NHRIs, NEBs, NPFPs, NLOs </a:t>
            </a:r>
            <a:r>
              <a:rPr lang="en-US" altLang="en-US" sz="2200" dirty="0" err="1"/>
              <a:t>etc</a:t>
            </a:r>
            <a:r>
              <a:rPr lang="en-US" altLang="en-US" sz="2200" dirty="0"/>
              <a:t>)</a:t>
            </a:r>
          </a:p>
        </p:txBody>
      </p:sp>
    </p:spTree>
    <p:extLst>
      <p:ext uri="{BB962C8B-B14F-4D97-AF65-F5344CB8AC3E}">
        <p14:creationId xmlns:p14="http://schemas.microsoft.com/office/powerpoint/2010/main" val="3952410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normAutofit fontScale="90000"/>
          </a:bodyPr>
          <a:lstStyle/>
          <a:p>
            <a:r>
              <a:rPr lang="en-US" altLang="en-US" dirty="0">
                <a:latin typeface="Arial" panose="020B0604020202020204" pitchFamily="34" charset="0"/>
                <a:cs typeface="Arial" panose="020B0604020202020204" pitchFamily="34" charset="0"/>
              </a:rPr>
              <a:t>Die </a:t>
            </a:r>
            <a:r>
              <a:rPr lang="en-US" altLang="en-US" dirty="0" err="1">
                <a:latin typeface="Arial" panose="020B0604020202020204" pitchFamily="34" charset="0"/>
                <a:cs typeface="Arial" panose="020B0604020202020204" pitchFamily="34" charset="0"/>
              </a:rPr>
              <a:t>Ergebnisse</a:t>
            </a:r>
            <a:r>
              <a:rPr lang="en-US" altLang="en-US" dirty="0">
                <a:latin typeface="Arial" panose="020B0604020202020204" pitchFamily="34" charset="0"/>
                <a:cs typeface="Arial" panose="020B0604020202020204" pitchFamily="34" charset="0"/>
              </a:rPr>
              <a:t> der </a:t>
            </a:r>
            <a:r>
              <a:rPr lang="en-US" altLang="en-US" dirty="0" err="1">
                <a:latin typeface="Arial" panose="020B0604020202020204" pitchFamily="34" charset="0"/>
                <a:cs typeface="Arial" panose="020B0604020202020204" pitchFamily="34" charset="0"/>
              </a:rPr>
              <a:t>Agentur</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konkret</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nützen</a:t>
            </a:r>
            <a:r>
              <a:rPr lang="en-US" altLang="en-US" dirty="0">
                <a:latin typeface="Arial" panose="020B0604020202020204" pitchFamily="34" charset="0"/>
                <a:cs typeface="Arial" panose="020B0604020202020204" pitchFamily="34" charset="0"/>
              </a:rPr>
              <a:t>: data explorer und </a:t>
            </a:r>
            <a:r>
              <a:rPr lang="en-US" altLang="en-US" dirty="0" err="1">
                <a:latin typeface="Arial" panose="020B0604020202020204" pitchFamily="34" charset="0"/>
                <a:cs typeface="Arial" panose="020B0604020202020204" pitchFamily="34" charset="0"/>
              </a:rPr>
              <a:t>Datenbanken</a:t>
            </a:r>
            <a:endParaRPr lang="en-US" altLang="en-US" dirty="0">
              <a:latin typeface="Arial" panose="020B0604020202020204" pitchFamily="34" charset="0"/>
              <a:cs typeface="Arial" panose="020B0604020202020204" pitchFamily="34" charset="0"/>
            </a:endParaRPr>
          </a:p>
        </p:txBody>
      </p:sp>
      <p:sp>
        <p:nvSpPr>
          <p:cNvPr id="73731" name="Content Placeholder 2"/>
          <p:cNvSpPr>
            <a:spLocks noGrp="1"/>
          </p:cNvSpPr>
          <p:nvPr>
            <p:ph idx="1"/>
          </p:nvPr>
        </p:nvSpPr>
        <p:spPr>
          <a:xfrm>
            <a:off x="1974786" y="2065735"/>
            <a:ext cx="5697140" cy="3077765"/>
          </a:xfrm>
        </p:spPr>
        <p:txBody>
          <a:bodyPr>
            <a:normAutofit lnSpcReduction="10000"/>
          </a:bodyPr>
          <a:lstStyle/>
          <a:p>
            <a:r>
              <a:rPr lang="en-US" altLang="en-US" dirty="0">
                <a:latin typeface="Arial" panose="020B0604020202020204" pitchFamily="34" charset="0"/>
                <a:cs typeface="Arial" panose="020B0604020202020204" pitchFamily="34" charset="0"/>
              </a:rPr>
              <a:t>LGTB </a:t>
            </a:r>
            <a:r>
              <a:rPr lang="en-US" altLang="en-US" dirty="0">
                <a:latin typeface="Arial" panose="020B0604020202020204" pitchFamily="34" charset="0"/>
                <a:cs typeface="Arial" panose="020B0604020202020204" pitchFamily="34" charset="0"/>
                <a:hlinkClick r:id="rId3"/>
              </a:rPr>
              <a:t>(data explorer</a:t>
            </a:r>
            <a:r>
              <a:rPr lang="en-US" altLang="en-US" dirty="0">
                <a:latin typeface="Arial" panose="020B0604020202020204" pitchFamily="34" charset="0"/>
                <a:cs typeface="Arial" panose="020B0604020202020204" pitchFamily="34" charset="0"/>
              </a:rPr>
              <a:t>)</a:t>
            </a:r>
          </a:p>
          <a:p>
            <a:r>
              <a:rPr lang="en-US" altLang="en-US" dirty="0" err="1">
                <a:latin typeface="Arial" panose="020B0604020202020204" pitchFamily="34" charset="0"/>
                <a:cs typeface="Arial" panose="020B0604020202020204" pitchFamily="34" charset="0"/>
              </a:rPr>
              <a:t>Antisemitismus</a:t>
            </a:r>
            <a:r>
              <a:rPr lang="en-US" altLang="en-US"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hlinkClick r:id="rId4"/>
              </a:rPr>
              <a:t>data explorer</a:t>
            </a:r>
            <a:r>
              <a:rPr lang="en-US" altLang="en-US" dirty="0">
                <a:latin typeface="Arial" panose="020B0604020202020204" pitchFamily="34" charset="0"/>
                <a:cs typeface="Arial" panose="020B0604020202020204" pitchFamily="34" charset="0"/>
              </a:rPr>
              <a:t>)</a:t>
            </a:r>
          </a:p>
          <a:p>
            <a:r>
              <a:rPr lang="en-US" altLang="en-US" dirty="0" err="1"/>
              <a:t>Gewalt</a:t>
            </a:r>
            <a:r>
              <a:rPr lang="en-US" altLang="en-US" dirty="0"/>
              <a:t> </a:t>
            </a:r>
            <a:r>
              <a:rPr lang="en-US" altLang="en-US" dirty="0" err="1"/>
              <a:t>gegen</a:t>
            </a:r>
            <a:r>
              <a:rPr lang="en-US" altLang="en-US" dirty="0"/>
              <a:t> Frauen</a:t>
            </a:r>
            <a:r>
              <a:rPr lang="en-US" altLang="en-US"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hlinkClick r:id="rId5"/>
              </a:rPr>
              <a:t>data explorer</a:t>
            </a:r>
            <a:r>
              <a:rPr lang="en-US" altLang="en-US" dirty="0">
                <a:latin typeface="Arial" panose="020B0604020202020204" pitchFamily="34" charset="0"/>
                <a:cs typeface="Arial" panose="020B0604020202020204" pitchFamily="34" charset="0"/>
              </a:rPr>
              <a:t>)</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International </a:t>
            </a:r>
            <a:r>
              <a:rPr lang="en-US" altLang="en-US" dirty="0" err="1">
                <a:latin typeface="Arial" panose="020B0604020202020204" pitchFamily="34" charset="0"/>
                <a:cs typeface="Arial" panose="020B0604020202020204" pitchFamily="34" charset="0"/>
              </a:rPr>
              <a:t>Verpflichtungen</a:t>
            </a:r>
            <a:r>
              <a:rPr lang="en-US" altLang="en-US" dirty="0">
                <a:latin typeface="Arial" panose="020B0604020202020204" pitchFamily="34" charset="0"/>
                <a:cs typeface="Arial" panose="020B0604020202020204" pitchFamily="34" charset="0"/>
              </a:rPr>
              <a:t>(</a:t>
            </a:r>
            <a:r>
              <a:rPr lang="en-US" altLang="en-US" dirty="0">
                <a:latin typeface="Arial" panose="020B0604020202020204" pitchFamily="34" charset="0"/>
                <a:cs typeface="Arial" panose="020B0604020202020204" pitchFamily="34" charset="0"/>
                <a:hlinkClick r:id="rId6"/>
              </a:rPr>
              <a:t>Charts</a:t>
            </a:r>
            <a:r>
              <a:rPr lang="en-US" altLang="en-US" dirty="0">
                <a:latin typeface="Arial" panose="020B0604020202020204" pitchFamily="34" charset="0"/>
                <a:cs typeface="Arial" panose="020B0604020202020204" pitchFamily="34" charset="0"/>
              </a:rPr>
              <a:t>)</a:t>
            </a:r>
          </a:p>
          <a:p>
            <a:r>
              <a:rPr lang="en-US" altLang="en-US" dirty="0" err="1">
                <a:latin typeface="Arial" panose="020B0604020202020204" pitchFamily="34" charset="0"/>
                <a:cs typeface="Arial" panose="020B0604020202020204" pitchFamily="34" charset="0"/>
              </a:rPr>
              <a:t>Charterpedia</a:t>
            </a:r>
            <a:r>
              <a:rPr lang="en-US" altLang="en-US"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hlinkClick r:id="rId7"/>
              </a:rPr>
              <a:t>online</a:t>
            </a:r>
            <a:r>
              <a:rPr lang="en-US" altLang="en-US" dirty="0">
                <a:latin typeface="Arial" panose="020B0604020202020204" pitchFamily="34" charset="0"/>
                <a:cs typeface="Arial" panose="020B0604020202020204" pitchFamily="34" charset="0"/>
              </a:rPr>
              <a:t>)</a:t>
            </a:r>
          </a:p>
          <a:p>
            <a:r>
              <a:rPr lang="en-US" altLang="en-US" dirty="0" err="1">
                <a:latin typeface="Arial" panose="020B0604020202020204" pitchFamily="34" charset="0"/>
                <a:cs typeface="Arial" panose="020B0604020202020204" pitchFamily="34" charset="0"/>
              </a:rPr>
              <a:t>Nationale</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Daten</a:t>
            </a:r>
            <a:r>
              <a:rPr lang="en-US" altLang="en-US"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hlinkClick r:id="rId8"/>
              </a:rPr>
              <a:t>online</a:t>
            </a:r>
            <a:r>
              <a:rPr lang="en-US" alt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84117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420" y="951570"/>
            <a:ext cx="3888548" cy="486054"/>
          </a:xfrm>
        </p:spPr>
        <p:txBody>
          <a:bodyPr>
            <a:normAutofit fontScale="90000"/>
          </a:bodyPr>
          <a:lstStyle/>
          <a:p>
            <a:r>
              <a:rPr lang="de-AT" dirty="0"/>
              <a:t>Umfrage unter 42.000 Frauen zum Thema Gewalt</a:t>
            </a:r>
            <a:br>
              <a:rPr lang="de-AT" dirty="0"/>
            </a:br>
            <a:endParaRPr lang="de-AT" dirty="0"/>
          </a:p>
        </p:txBody>
      </p:sp>
      <p:pic>
        <p:nvPicPr>
          <p:cNvPr id="4" name="Inhaltsplatzhalter 3"/>
          <p:cNvPicPr>
            <a:picLocks noGrp="1" noChangeAspect="1"/>
          </p:cNvPicPr>
          <p:nvPr>
            <p:ph idx="1"/>
          </p:nvPr>
        </p:nvPicPr>
        <p:blipFill>
          <a:blip r:embed="rId2"/>
          <a:stretch>
            <a:fillRect/>
          </a:stretch>
        </p:blipFill>
        <p:spPr>
          <a:xfrm>
            <a:off x="4492562" y="0"/>
            <a:ext cx="4651438" cy="5147279"/>
          </a:xfrm>
          <a:prstGeom prst="rect">
            <a:avLst/>
          </a:prstGeom>
        </p:spPr>
      </p:pic>
    </p:spTree>
    <p:extLst>
      <p:ext uri="{BB962C8B-B14F-4D97-AF65-F5344CB8AC3E}">
        <p14:creationId xmlns:p14="http://schemas.microsoft.com/office/powerpoint/2010/main" val="3268519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endParaRPr lang="de-AT"/>
          </a:p>
        </p:txBody>
      </p:sp>
      <p:pic>
        <p:nvPicPr>
          <p:cNvPr id="4" name="Inhaltsplatzhalter 3"/>
          <p:cNvPicPr>
            <a:picLocks noGrp="1" noChangeAspect="1"/>
          </p:cNvPicPr>
          <p:nvPr>
            <p:ph idx="1"/>
          </p:nvPr>
        </p:nvPicPr>
        <p:blipFill>
          <a:blip r:embed="rId2"/>
          <a:stretch>
            <a:fillRect/>
          </a:stretch>
        </p:blipFill>
        <p:spPr>
          <a:xfrm>
            <a:off x="4277525" y="0"/>
            <a:ext cx="4789407" cy="5134592"/>
          </a:xfrm>
          <a:prstGeom prst="rect">
            <a:avLst/>
          </a:prstGeom>
        </p:spPr>
      </p:pic>
    </p:spTree>
    <p:extLst>
      <p:ext uri="{BB962C8B-B14F-4D97-AF65-F5344CB8AC3E}">
        <p14:creationId xmlns:p14="http://schemas.microsoft.com/office/powerpoint/2010/main" val="3185190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endParaRPr lang="de-AT"/>
          </a:p>
        </p:txBody>
      </p:sp>
      <p:pic>
        <p:nvPicPr>
          <p:cNvPr id="4" name="Inhaltsplatzhalter 3"/>
          <p:cNvPicPr>
            <a:picLocks noGrp="1" noChangeAspect="1"/>
          </p:cNvPicPr>
          <p:nvPr>
            <p:ph idx="1"/>
          </p:nvPr>
        </p:nvPicPr>
        <p:blipFill>
          <a:blip r:embed="rId3"/>
          <a:stretch>
            <a:fillRect/>
          </a:stretch>
        </p:blipFill>
        <p:spPr>
          <a:xfrm>
            <a:off x="4194579" y="-123776"/>
            <a:ext cx="4949421" cy="5267276"/>
          </a:xfrm>
          <a:prstGeom prst="rect">
            <a:avLst/>
          </a:prstGeom>
        </p:spPr>
      </p:pic>
    </p:spTree>
    <p:extLst>
      <p:ext uri="{BB962C8B-B14F-4D97-AF65-F5344CB8AC3E}">
        <p14:creationId xmlns:p14="http://schemas.microsoft.com/office/powerpoint/2010/main" val="1672013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p:cNvSpPr>
          <p:nvPr>
            <p:ph type="title"/>
          </p:nvPr>
        </p:nvSpPr>
        <p:spPr>
          <a:xfrm>
            <a:off x="323528" y="915891"/>
            <a:ext cx="4896544" cy="1403747"/>
          </a:xfrm>
        </p:spPr>
        <p:txBody>
          <a:bodyPr>
            <a:noAutofit/>
          </a:bodyPr>
          <a:lstStyle/>
          <a:p>
            <a:pPr algn="l"/>
            <a:r>
              <a:rPr lang="en-US" sz="2900" dirty="0" err="1"/>
              <a:t>Recht</a:t>
            </a:r>
            <a:r>
              <a:rPr lang="en-US" sz="2900" dirty="0"/>
              <a:t> auf </a:t>
            </a:r>
            <a:r>
              <a:rPr lang="en-US" sz="2900" dirty="0" err="1"/>
              <a:t>politische</a:t>
            </a:r>
            <a:r>
              <a:rPr lang="en-US" sz="2900" dirty="0"/>
              <a:t> </a:t>
            </a:r>
            <a:r>
              <a:rPr lang="en-US" sz="2900" dirty="0" err="1"/>
              <a:t>Teilhabe</a:t>
            </a:r>
            <a:r>
              <a:rPr lang="en-US" sz="2900" dirty="0"/>
              <a:t> von Menschen </a:t>
            </a:r>
            <a:r>
              <a:rPr lang="en-US" sz="2900" dirty="0" err="1"/>
              <a:t>mit</a:t>
            </a:r>
            <a:r>
              <a:rPr lang="en-US" sz="2900" dirty="0"/>
              <a:t> </a:t>
            </a:r>
            <a:r>
              <a:rPr lang="en-US" sz="2900" dirty="0" err="1"/>
              <a:t>psychischen</a:t>
            </a:r>
            <a:r>
              <a:rPr lang="en-US" sz="2900" dirty="0"/>
              <a:t> </a:t>
            </a:r>
            <a:r>
              <a:rPr lang="en-US" sz="2900" dirty="0" err="1"/>
              <a:t>Gesundheitsproblemen</a:t>
            </a:r>
            <a:r>
              <a:rPr lang="en-US" sz="2900" dirty="0"/>
              <a:t> und Menschen </a:t>
            </a:r>
            <a:r>
              <a:rPr lang="en-US" sz="2900" dirty="0" err="1"/>
              <a:t>mit</a:t>
            </a:r>
            <a:r>
              <a:rPr lang="en-US" sz="2900" dirty="0"/>
              <a:t> </a:t>
            </a:r>
            <a:r>
              <a:rPr lang="en-US" sz="2900" dirty="0" err="1"/>
              <a:t>geistiger</a:t>
            </a:r>
            <a:r>
              <a:rPr lang="en-US" sz="2900" dirty="0"/>
              <a:t> </a:t>
            </a:r>
            <a:r>
              <a:rPr lang="en-US" sz="2900" dirty="0" err="1"/>
              <a:t>Behinderung</a:t>
            </a:r>
            <a:r>
              <a:rPr lang="en-US" sz="2900" dirty="0"/>
              <a:t> in der </a:t>
            </a:r>
            <a:r>
              <a:rPr lang="en-US" sz="2900" dirty="0" err="1"/>
              <a:t>Europäischen</a:t>
            </a:r>
            <a:r>
              <a:rPr lang="en-US" sz="2900" dirty="0"/>
              <a:t> Union</a:t>
            </a:r>
          </a:p>
        </p:txBody>
      </p:sp>
      <p:pic>
        <p:nvPicPr>
          <p:cNvPr id="227330" name="Picture 5" descr="clip art - right to vote"/>
          <p:cNvPicPr>
            <a:picLocks noChangeAspect="1" noChangeArrowheads="1"/>
          </p:cNvPicPr>
          <p:nvPr/>
        </p:nvPicPr>
        <p:blipFill>
          <a:blip r:embed="rId2"/>
          <a:srcRect/>
          <a:stretch>
            <a:fillRect/>
          </a:stretch>
        </p:blipFill>
        <p:spPr bwMode="auto">
          <a:xfrm>
            <a:off x="5885260" y="0"/>
            <a:ext cx="3258740" cy="4626789"/>
          </a:xfrm>
          <a:prstGeom prst="rect">
            <a:avLst/>
          </a:prstGeom>
          <a:noFill/>
          <a:ln w="9525">
            <a:noFill/>
            <a:miter lim="800000"/>
            <a:headEnd/>
            <a:tailEnd/>
          </a:ln>
        </p:spPr>
      </p:pic>
    </p:spTree>
    <p:extLst>
      <p:ext uri="{BB962C8B-B14F-4D97-AF65-F5344CB8AC3E}">
        <p14:creationId xmlns:p14="http://schemas.microsoft.com/office/powerpoint/2010/main" val="3622425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p:cNvSpPr>
          <p:nvPr>
            <p:ph type="title" idx="4294967295"/>
          </p:nvPr>
        </p:nvSpPr>
        <p:spPr>
          <a:xfrm>
            <a:off x="-670367" y="796243"/>
            <a:ext cx="6172200" cy="540544"/>
          </a:xfrm>
        </p:spPr>
        <p:txBody>
          <a:bodyPr>
            <a:normAutofit fontScale="90000"/>
          </a:bodyPr>
          <a:lstStyle/>
          <a:p>
            <a:pPr algn="r"/>
            <a:r>
              <a:rPr lang="en-GB" dirty="0" err="1"/>
              <a:t>Spektrum</a:t>
            </a:r>
            <a:r>
              <a:rPr lang="en-GB" dirty="0"/>
              <a:t> </a:t>
            </a:r>
            <a:r>
              <a:rPr lang="en-GB" dirty="0" err="1"/>
              <a:t>politischer</a:t>
            </a:r>
            <a:r>
              <a:rPr lang="en-GB" dirty="0"/>
              <a:t> </a:t>
            </a:r>
            <a:r>
              <a:rPr lang="en-GB" dirty="0" err="1"/>
              <a:t>Teilhabe</a:t>
            </a:r>
            <a:br>
              <a:rPr lang="en-GB" dirty="0"/>
            </a:br>
            <a:br>
              <a:rPr lang="en-GB" dirty="0">
                <a:solidFill>
                  <a:schemeClr val="tx1"/>
                </a:solidFill>
              </a:rPr>
            </a:br>
            <a:endParaRPr lang="en-GB" dirty="0"/>
          </a:p>
        </p:txBody>
      </p:sp>
      <p:sp>
        <p:nvSpPr>
          <p:cNvPr id="243715" name="Rectangle 3"/>
          <p:cNvSpPr>
            <a:spLocks noGrp="1"/>
          </p:cNvSpPr>
          <p:nvPr>
            <p:ph type="body" sz="half" idx="4294967295"/>
          </p:nvPr>
        </p:nvSpPr>
        <p:spPr>
          <a:xfrm>
            <a:off x="395536" y="2213372"/>
            <a:ext cx="8640960" cy="1495425"/>
          </a:xfrm>
        </p:spPr>
        <p:txBody>
          <a:bodyPr>
            <a:noAutofit/>
          </a:bodyPr>
          <a:lstStyle/>
          <a:p>
            <a:pPr marL="400050" indent="-400050">
              <a:lnSpc>
                <a:spcPct val="80000"/>
              </a:lnSpc>
              <a:spcBef>
                <a:spcPct val="0"/>
              </a:spcBef>
              <a:buClr>
                <a:srgbClr val="01276E"/>
              </a:buClr>
              <a:buFontTx/>
              <a:buAutoNum type="alphaUcPeriod"/>
            </a:pPr>
            <a:r>
              <a:rPr lang="en-GB" sz="2200" dirty="0"/>
              <a:t>AUTOMATISCHER AUSSCHLUSS: </a:t>
            </a:r>
            <a:r>
              <a:rPr lang="en-GB" sz="2200" dirty="0" err="1"/>
              <a:t>Keine</a:t>
            </a:r>
            <a:r>
              <a:rPr lang="en-GB" sz="2200" dirty="0"/>
              <a:t> </a:t>
            </a:r>
            <a:r>
              <a:rPr lang="en-GB" sz="2200" dirty="0" err="1"/>
              <a:t>politische</a:t>
            </a:r>
            <a:r>
              <a:rPr lang="en-GB" sz="2200" dirty="0"/>
              <a:t> </a:t>
            </a:r>
            <a:r>
              <a:rPr lang="en-GB" sz="2200" dirty="0" err="1"/>
              <a:t>Teilhabe</a:t>
            </a:r>
            <a:r>
              <a:rPr lang="en-GB" sz="2200" dirty="0"/>
              <a:t> </a:t>
            </a:r>
            <a:r>
              <a:rPr lang="en-GB" sz="2200" dirty="0" err="1"/>
              <a:t>fuer</a:t>
            </a:r>
            <a:r>
              <a:rPr lang="en-GB" sz="2200" dirty="0"/>
              <a:t> </a:t>
            </a:r>
            <a:r>
              <a:rPr lang="en-GB" sz="2200" dirty="0" err="1"/>
              <a:t>alle</a:t>
            </a:r>
            <a:r>
              <a:rPr lang="en-GB" sz="2200" dirty="0"/>
              <a:t> </a:t>
            </a:r>
            <a:r>
              <a:rPr lang="en-GB" sz="2200" dirty="0" err="1"/>
              <a:t>Personen</a:t>
            </a:r>
            <a:r>
              <a:rPr lang="en-GB" sz="2200" dirty="0"/>
              <a:t>, die </a:t>
            </a:r>
            <a:r>
              <a:rPr lang="en-GB" sz="2200" dirty="0" err="1"/>
              <a:t>unter</a:t>
            </a:r>
            <a:r>
              <a:rPr lang="en-GB" sz="2200" dirty="0"/>
              <a:t> (</a:t>
            </a:r>
            <a:r>
              <a:rPr lang="en-GB" sz="2200" dirty="0" err="1"/>
              <a:t>welcher</a:t>
            </a:r>
            <a:r>
              <a:rPr lang="en-GB" sz="2200" dirty="0"/>
              <a:t> Form </a:t>
            </a:r>
            <a:r>
              <a:rPr lang="en-GB" sz="2200" dirty="0" err="1"/>
              <a:t>auch</a:t>
            </a:r>
            <a:r>
              <a:rPr lang="en-GB" sz="2200" dirty="0"/>
              <a:t> </a:t>
            </a:r>
            <a:r>
              <a:rPr lang="en-GB" sz="2200" dirty="0" err="1"/>
              <a:t>immer</a:t>
            </a:r>
            <a:r>
              <a:rPr lang="en-GB" sz="2200" dirty="0"/>
              <a:t>) </a:t>
            </a:r>
            <a:r>
              <a:rPr lang="en-GB" sz="2200" dirty="0" err="1"/>
              <a:t>Sachwalterschaft</a:t>
            </a:r>
            <a:r>
              <a:rPr lang="en-GB" sz="2200" dirty="0"/>
              <a:t> </a:t>
            </a:r>
            <a:r>
              <a:rPr lang="en-GB" sz="2200" dirty="0" err="1"/>
              <a:t>stehen</a:t>
            </a:r>
            <a:r>
              <a:rPr lang="en-GB" sz="2200" dirty="0"/>
              <a:t>, </a:t>
            </a:r>
            <a:r>
              <a:rPr lang="en-GB" sz="2200" dirty="0" err="1"/>
              <a:t>unabhängig</a:t>
            </a:r>
            <a:r>
              <a:rPr lang="en-GB" sz="2200" dirty="0"/>
              <a:t> von </a:t>
            </a:r>
            <a:r>
              <a:rPr lang="en-GB" sz="2200" dirty="0" err="1"/>
              <a:t>ihren</a:t>
            </a:r>
            <a:r>
              <a:rPr lang="en-GB" sz="2200" dirty="0"/>
              <a:t> </a:t>
            </a:r>
            <a:r>
              <a:rPr lang="en-GB" sz="2200" dirty="0" err="1"/>
              <a:t>konkreten</a:t>
            </a:r>
            <a:r>
              <a:rPr lang="en-GB" sz="2200" dirty="0"/>
              <a:t> </a:t>
            </a:r>
            <a:r>
              <a:rPr lang="en-GB" sz="2200" dirty="0" err="1"/>
              <a:t>funktionalen</a:t>
            </a:r>
            <a:r>
              <a:rPr lang="en-GB" sz="2200" dirty="0"/>
              <a:t> </a:t>
            </a:r>
            <a:r>
              <a:rPr lang="en-GB" sz="2200" dirty="0" err="1"/>
              <a:t>Fähigkeiten</a:t>
            </a:r>
            <a:endParaRPr lang="en-GB" sz="2200" dirty="0"/>
          </a:p>
          <a:p>
            <a:pPr marL="400050" indent="-400050">
              <a:lnSpc>
                <a:spcPct val="80000"/>
              </a:lnSpc>
              <a:spcBef>
                <a:spcPct val="0"/>
              </a:spcBef>
              <a:buClr>
                <a:srgbClr val="01276E"/>
              </a:buClr>
              <a:buFontTx/>
              <a:buAutoNum type="alphaUcPeriod"/>
            </a:pPr>
            <a:endParaRPr lang="en-GB" sz="2200" dirty="0"/>
          </a:p>
          <a:p>
            <a:pPr marL="400050" indent="-400050">
              <a:lnSpc>
                <a:spcPct val="80000"/>
              </a:lnSpc>
              <a:spcBef>
                <a:spcPct val="0"/>
              </a:spcBef>
              <a:buClr>
                <a:srgbClr val="01276E"/>
              </a:buClr>
              <a:buFontTx/>
              <a:buAutoNum type="alphaUcPeriod"/>
            </a:pPr>
            <a:r>
              <a:rPr lang="en-GB" sz="2200" dirty="0"/>
              <a:t>BESCHRAENKTE TEILNAHME: </a:t>
            </a:r>
            <a:r>
              <a:rPr lang="en-GB" sz="2200" dirty="0" err="1"/>
              <a:t>Ausschluss</a:t>
            </a:r>
            <a:r>
              <a:rPr lang="en-GB" sz="2200" dirty="0"/>
              <a:t> </a:t>
            </a:r>
            <a:r>
              <a:rPr lang="en-GB" sz="2200" dirty="0" err="1"/>
              <a:t>ist</a:t>
            </a:r>
            <a:r>
              <a:rPr lang="en-GB" sz="2200" dirty="0"/>
              <a:t> </a:t>
            </a:r>
            <a:r>
              <a:rPr lang="en-GB" sz="2200" dirty="0" err="1"/>
              <a:t>abhängig</a:t>
            </a:r>
            <a:r>
              <a:rPr lang="en-GB" sz="2200" dirty="0"/>
              <a:t> von </a:t>
            </a:r>
            <a:r>
              <a:rPr lang="en-GB" sz="2200" dirty="0" err="1"/>
              <a:t>konkreter</a:t>
            </a:r>
            <a:r>
              <a:rPr lang="en-GB" sz="2200" dirty="0"/>
              <a:t> </a:t>
            </a:r>
            <a:r>
              <a:rPr lang="en-GB" sz="2200" dirty="0" err="1"/>
              <a:t>juristischen</a:t>
            </a:r>
            <a:r>
              <a:rPr lang="en-GB" sz="2200" dirty="0"/>
              <a:t> </a:t>
            </a:r>
            <a:r>
              <a:rPr lang="en-GB" sz="2200" dirty="0" err="1"/>
              <a:t>Handlungsfähigkeit</a:t>
            </a:r>
            <a:r>
              <a:rPr lang="en-GB" sz="2200" dirty="0"/>
              <a:t> </a:t>
            </a:r>
            <a:r>
              <a:rPr lang="en-GB" sz="2200" dirty="0" err="1"/>
              <a:t>bzw</a:t>
            </a:r>
            <a:r>
              <a:rPr lang="en-GB" sz="2200" dirty="0"/>
              <a:t>. </a:t>
            </a:r>
            <a:r>
              <a:rPr lang="en-GB" sz="2200" dirty="0" err="1"/>
              <a:t>einer</a:t>
            </a:r>
            <a:r>
              <a:rPr lang="en-GB" sz="2200" dirty="0"/>
              <a:t> </a:t>
            </a:r>
            <a:r>
              <a:rPr lang="en-GB" sz="2200" dirty="0" err="1"/>
              <a:t>Einzelfallpruefung</a:t>
            </a:r>
            <a:endParaRPr lang="en-GB" sz="2200" dirty="0"/>
          </a:p>
          <a:p>
            <a:pPr marL="400050" indent="-400050">
              <a:lnSpc>
                <a:spcPct val="80000"/>
              </a:lnSpc>
              <a:spcBef>
                <a:spcPct val="0"/>
              </a:spcBef>
              <a:buClr>
                <a:srgbClr val="01276E"/>
              </a:buClr>
              <a:buFontTx/>
              <a:buAutoNum type="alphaUcPeriod"/>
            </a:pPr>
            <a:endParaRPr lang="en-GB" sz="2200" dirty="0"/>
          </a:p>
          <a:p>
            <a:pPr marL="400050" indent="-400050">
              <a:lnSpc>
                <a:spcPct val="80000"/>
              </a:lnSpc>
              <a:spcBef>
                <a:spcPct val="0"/>
              </a:spcBef>
              <a:buClr>
                <a:srgbClr val="01276E"/>
              </a:buClr>
              <a:buFontTx/>
              <a:buAutoNum type="alphaUcPeriod"/>
            </a:pPr>
            <a:r>
              <a:rPr lang="en-GB" sz="2200" dirty="0"/>
              <a:t>TEILNAHME: </a:t>
            </a:r>
            <a:r>
              <a:rPr lang="en-GB" sz="2200" dirty="0" err="1"/>
              <a:t>Personen</a:t>
            </a:r>
            <a:r>
              <a:rPr lang="en-GB" sz="2200" dirty="0"/>
              <a:t> </a:t>
            </a:r>
            <a:r>
              <a:rPr lang="en-GB" sz="2200" dirty="0" err="1"/>
              <a:t>haben</a:t>
            </a:r>
            <a:r>
              <a:rPr lang="en-GB" sz="2200" dirty="0"/>
              <a:t> das </a:t>
            </a:r>
            <a:r>
              <a:rPr lang="en-GB" sz="2200" dirty="0" err="1"/>
              <a:t>Wahlrecht</a:t>
            </a:r>
            <a:r>
              <a:rPr lang="en-GB" sz="2200" dirty="0"/>
              <a:t> </a:t>
            </a:r>
            <a:r>
              <a:rPr lang="en-GB" sz="2200" dirty="0" err="1"/>
              <a:t>unabhängig</a:t>
            </a:r>
            <a:r>
              <a:rPr lang="en-GB" sz="2200" dirty="0"/>
              <a:t> von </a:t>
            </a:r>
            <a:r>
              <a:rPr lang="en-GB" sz="2200" dirty="0" err="1"/>
              <a:t>ihrer</a:t>
            </a:r>
            <a:r>
              <a:rPr lang="en-GB" sz="2200" dirty="0"/>
              <a:t> </a:t>
            </a:r>
            <a:r>
              <a:rPr lang="en-GB" sz="2200" dirty="0" err="1"/>
              <a:t>juristischen</a:t>
            </a:r>
            <a:r>
              <a:rPr lang="en-GB" sz="2200" dirty="0"/>
              <a:t> </a:t>
            </a:r>
            <a:r>
              <a:rPr lang="en-GB" sz="2200" dirty="0" err="1"/>
              <a:t>Handlungsfähigkeit</a:t>
            </a:r>
            <a:endParaRPr lang="en-GB" sz="2200" dirty="0"/>
          </a:p>
        </p:txBody>
      </p:sp>
      <p:sp>
        <p:nvSpPr>
          <p:cNvPr id="243716" name="Text Box 4"/>
          <p:cNvSpPr txBox="1">
            <a:spLocks noChangeArrowheads="1"/>
          </p:cNvSpPr>
          <p:nvPr/>
        </p:nvSpPr>
        <p:spPr bwMode="auto">
          <a:xfrm>
            <a:off x="6790135" y="3570685"/>
            <a:ext cx="639365" cy="300082"/>
          </a:xfrm>
          <a:prstGeom prst="rect">
            <a:avLst/>
          </a:prstGeom>
          <a:noFill/>
          <a:ln w="9525">
            <a:noFill/>
            <a:miter lim="800000"/>
            <a:headEnd/>
            <a:tailEnd/>
          </a:ln>
        </p:spPr>
        <p:txBody>
          <a:bodyPr>
            <a:spAutoFit/>
          </a:bodyPr>
          <a:lstStyle/>
          <a:p>
            <a:endParaRPr lang="en-GB" sz="1350">
              <a:latin typeface="Arial" charset="0"/>
            </a:endParaRPr>
          </a:p>
        </p:txBody>
      </p:sp>
      <p:sp>
        <p:nvSpPr>
          <p:cNvPr id="243717" name="AutoShape 5"/>
          <p:cNvSpPr>
            <a:spLocks noChangeArrowheads="1"/>
          </p:cNvSpPr>
          <p:nvPr/>
        </p:nvSpPr>
        <p:spPr bwMode="auto">
          <a:xfrm>
            <a:off x="4435930" y="1120379"/>
            <a:ext cx="4572000" cy="1771650"/>
          </a:xfrm>
          <a:custGeom>
            <a:avLst/>
            <a:gdLst>
              <a:gd name="T0" fmla="*/ 860213304 w 21600"/>
              <a:gd name="T1" fmla="*/ 0 h 21600"/>
              <a:gd name="T2" fmla="*/ 214894153 w 21600"/>
              <a:gd name="T3" fmla="*/ 138495134 h 21600"/>
              <a:gd name="T4" fmla="*/ 860213304 w 21600"/>
              <a:gd name="T5" fmla="*/ 63662279 h 21600"/>
              <a:gd name="T6" fmla="*/ 1505532527 w 21600"/>
              <a:gd name="T7" fmla="*/ 138495134 h 21600"/>
              <a:gd name="T8" fmla="*/ 0 60000 65536"/>
              <a:gd name="T9" fmla="*/ 0 60000 65536"/>
              <a:gd name="T10" fmla="*/ 0 60000 65536"/>
              <a:gd name="T11" fmla="*/ 0 60000 65536"/>
              <a:gd name="T12" fmla="*/ 0 w 21600"/>
              <a:gd name="T13" fmla="*/ 0 h 21600"/>
              <a:gd name="T14" fmla="*/ 21600 w 21600"/>
              <a:gd name="T15" fmla="*/ 8813 h 21600"/>
            </a:gdLst>
            <a:ahLst/>
            <a:cxnLst>
              <a:cxn ang="T8">
                <a:pos x="T0" y="T1"/>
              </a:cxn>
              <a:cxn ang="T9">
                <a:pos x="T2" y="T3"/>
              </a:cxn>
              <a:cxn ang="T10">
                <a:pos x="T4" y="T5"/>
              </a:cxn>
              <a:cxn ang="T11">
                <a:pos x="T6" y="T7"/>
              </a:cxn>
            </a:cxnLst>
            <a:rect l="T12" t="T13" r="T14" b="T15"/>
            <a:pathLst>
              <a:path w="21600" h="21600">
                <a:moveTo>
                  <a:pt x="5348" y="11324"/>
                </a:moveTo>
                <a:cubicBezTo>
                  <a:pt x="5331" y="11150"/>
                  <a:pt x="5323" y="10975"/>
                  <a:pt x="5323" y="10800"/>
                </a:cubicBezTo>
                <a:cubicBezTo>
                  <a:pt x="5323" y="7775"/>
                  <a:pt x="7775" y="5323"/>
                  <a:pt x="10800" y="5323"/>
                </a:cubicBezTo>
                <a:cubicBezTo>
                  <a:pt x="13824" y="5323"/>
                  <a:pt x="16277" y="7775"/>
                  <a:pt x="16277" y="10800"/>
                </a:cubicBezTo>
                <a:cubicBezTo>
                  <a:pt x="16277" y="10975"/>
                  <a:pt x="16268" y="11150"/>
                  <a:pt x="16251" y="11324"/>
                </a:cubicBezTo>
                <a:lnTo>
                  <a:pt x="21550" y="11835"/>
                </a:lnTo>
                <a:cubicBezTo>
                  <a:pt x="21583" y="11491"/>
                  <a:pt x="21600" y="11145"/>
                  <a:pt x="21600" y="10800"/>
                </a:cubicBezTo>
                <a:cubicBezTo>
                  <a:pt x="21600" y="4835"/>
                  <a:pt x="16764" y="0"/>
                  <a:pt x="10800" y="0"/>
                </a:cubicBezTo>
                <a:cubicBezTo>
                  <a:pt x="4835" y="0"/>
                  <a:pt x="0" y="4835"/>
                  <a:pt x="0" y="10800"/>
                </a:cubicBezTo>
                <a:cubicBezTo>
                  <a:pt x="-1" y="11145"/>
                  <a:pt x="16" y="11491"/>
                  <a:pt x="49" y="11835"/>
                </a:cubicBezTo>
                <a:close/>
              </a:path>
            </a:pathLst>
          </a:custGeom>
          <a:solidFill>
            <a:srgbClr val="1C5DA7"/>
          </a:solidFill>
          <a:ln w="9525">
            <a:noFill/>
            <a:miter lim="800000"/>
            <a:headEnd/>
            <a:tailEnd/>
          </a:ln>
        </p:spPr>
        <p:txBody>
          <a:bodyPr wrap="none" anchor="ctr"/>
          <a:lstStyle/>
          <a:p>
            <a:endParaRPr lang="en-US" sz="1350"/>
          </a:p>
        </p:txBody>
      </p:sp>
      <p:sp>
        <p:nvSpPr>
          <p:cNvPr id="243718" name="Text Box 6"/>
          <p:cNvSpPr txBox="1">
            <a:spLocks noChangeArrowheads="1"/>
          </p:cNvSpPr>
          <p:nvPr/>
        </p:nvSpPr>
        <p:spPr bwMode="auto">
          <a:xfrm>
            <a:off x="4514850" y="1660923"/>
            <a:ext cx="1085850" cy="276999"/>
          </a:xfrm>
          <a:prstGeom prst="rect">
            <a:avLst/>
          </a:prstGeom>
          <a:noFill/>
          <a:ln w="9525">
            <a:noFill/>
            <a:miter lim="800000"/>
            <a:headEnd/>
            <a:tailEnd/>
          </a:ln>
        </p:spPr>
        <p:txBody>
          <a:bodyPr>
            <a:spAutoFit/>
          </a:bodyPr>
          <a:lstStyle/>
          <a:p>
            <a:pPr algn="ctr">
              <a:spcBef>
                <a:spcPct val="50000"/>
              </a:spcBef>
            </a:pPr>
            <a:r>
              <a:rPr lang="en-IE" sz="1200" b="1" dirty="0" err="1">
                <a:solidFill>
                  <a:srgbClr val="FFD401"/>
                </a:solidFill>
              </a:rPr>
              <a:t>Ausschluss</a:t>
            </a:r>
            <a:endParaRPr lang="en-GB" sz="1200" b="1" dirty="0">
              <a:solidFill>
                <a:srgbClr val="FFD401"/>
              </a:solidFill>
            </a:endParaRPr>
          </a:p>
        </p:txBody>
      </p:sp>
      <p:sp>
        <p:nvSpPr>
          <p:cNvPr id="243719" name="Text Box 7"/>
          <p:cNvSpPr txBox="1">
            <a:spLocks noChangeArrowheads="1"/>
          </p:cNvSpPr>
          <p:nvPr/>
        </p:nvSpPr>
        <p:spPr bwMode="auto">
          <a:xfrm>
            <a:off x="7693480" y="1729205"/>
            <a:ext cx="1314450" cy="276999"/>
          </a:xfrm>
          <a:prstGeom prst="rect">
            <a:avLst/>
          </a:prstGeom>
          <a:noFill/>
          <a:ln w="9525">
            <a:noFill/>
            <a:miter lim="800000"/>
            <a:headEnd/>
            <a:tailEnd/>
          </a:ln>
        </p:spPr>
        <p:txBody>
          <a:bodyPr>
            <a:spAutoFit/>
          </a:bodyPr>
          <a:lstStyle/>
          <a:p>
            <a:pPr algn="ctr">
              <a:spcBef>
                <a:spcPct val="50000"/>
              </a:spcBef>
            </a:pPr>
            <a:r>
              <a:rPr lang="en-IE" sz="1200" b="1" dirty="0" err="1">
                <a:solidFill>
                  <a:srgbClr val="FFD401"/>
                </a:solidFill>
              </a:rPr>
              <a:t>Teilnahme</a:t>
            </a:r>
            <a:endParaRPr lang="en-GB" sz="1200" b="1" dirty="0">
              <a:solidFill>
                <a:srgbClr val="FFD401"/>
              </a:solidFill>
            </a:endParaRPr>
          </a:p>
        </p:txBody>
      </p:sp>
      <p:sp>
        <p:nvSpPr>
          <p:cNvPr id="243720" name="Text Box 8"/>
          <p:cNvSpPr txBox="1">
            <a:spLocks noChangeArrowheads="1"/>
          </p:cNvSpPr>
          <p:nvPr/>
        </p:nvSpPr>
        <p:spPr bwMode="auto">
          <a:xfrm>
            <a:off x="6138119" y="1103434"/>
            <a:ext cx="1314450" cy="461665"/>
          </a:xfrm>
          <a:prstGeom prst="rect">
            <a:avLst/>
          </a:prstGeom>
          <a:noFill/>
          <a:ln w="9525">
            <a:noFill/>
            <a:miter lim="800000"/>
            <a:headEnd/>
            <a:tailEnd/>
          </a:ln>
        </p:spPr>
        <p:txBody>
          <a:bodyPr>
            <a:spAutoFit/>
          </a:bodyPr>
          <a:lstStyle/>
          <a:p>
            <a:pPr algn="ctr">
              <a:spcBef>
                <a:spcPct val="50000"/>
              </a:spcBef>
            </a:pPr>
            <a:r>
              <a:rPr lang="en-IE" sz="1200" b="1" dirty="0" err="1">
                <a:solidFill>
                  <a:srgbClr val="FFD401"/>
                </a:solidFill>
              </a:rPr>
              <a:t>beschränkte</a:t>
            </a:r>
            <a:r>
              <a:rPr lang="en-IE" sz="1200" b="1" dirty="0">
                <a:solidFill>
                  <a:srgbClr val="FFD401"/>
                </a:solidFill>
              </a:rPr>
              <a:t> </a:t>
            </a:r>
            <a:r>
              <a:rPr lang="en-IE" sz="1200" b="1" dirty="0" err="1">
                <a:solidFill>
                  <a:srgbClr val="FFD401"/>
                </a:solidFill>
              </a:rPr>
              <a:t>Teilnahme</a:t>
            </a:r>
            <a:endParaRPr lang="en-GB" sz="1200" b="1" dirty="0">
              <a:solidFill>
                <a:srgbClr val="FFD401"/>
              </a:solidFill>
            </a:endParaRPr>
          </a:p>
        </p:txBody>
      </p:sp>
    </p:spTree>
    <p:extLst>
      <p:ext uri="{BB962C8B-B14F-4D97-AF65-F5344CB8AC3E}">
        <p14:creationId xmlns:p14="http://schemas.microsoft.com/office/powerpoint/2010/main" val="2255582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p:cNvSpPr>
          <p:nvPr>
            <p:ph type="title" idx="4294967295"/>
          </p:nvPr>
        </p:nvSpPr>
        <p:spPr>
          <a:xfrm>
            <a:off x="3131840" y="612560"/>
            <a:ext cx="5688632" cy="393519"/>
          </a:xfrm>
        </p:spPr>
        <p:txBody>
          <a:bodyPr>
            <a:normAutofit fontScale="90000"/>
          </a:bodyPr>
          <a:lstStyle/>
          <a:p>
            <a:pPr algn="l"/>
            <a:r>
              <a:rPr lang="en-US" dirty="0"/>
              <a:t>A. </a:t>
            </a:r>
            <a:r>
              <a:rPr lang="en-US" dirty="0" err="1"/>
              <a:t>Automatischer</a:t>
            </a:r>
            <a:r>
              <a:rPr lang="en-US" dirty="0"/>
              <a:t> </a:t>
            </a:r>
            <a:r>
              <a:rPr lang="en-US" dirty="0" err="1"/>
              <a:t>Ausschluss</a:t>
            </a:r>
            <a:endParaRPr lang="en-GB" dirty="0"/>
          </a:p>
        </p:txBody>
      </p:sp>
      <p:pic>
        <p:nvPicPr>
          <p:cNvPr id="245763" name="Picture 3" descr="Map_Exclusion-24062010"/>
          <p:cNvPicPr>
            <a:picLocks noGrp="1" noChangeAspect="1" noChangeArrowheads="1"/>
          </p:cNvPicPr>
          <p:nvPr>
            <p:ph idx="4294967295"/>
          </p:nvPr>
        </p:nvPicPr>
        <p:blipFill>
          <a:blip r:embed="rId2"/>
          <a:srcRect/>
          <a:stretch>
            <a:fillRect/>
          </a:stretch>
        </p:blipFill>
        <p:spPr>
          <a:xfrm>
            <a:off x="2412206" y="1071562"/>
            <a:ext cx="3868341" cy="4071938"/>
          </a:xfrm>
          <a:noFill/>
        </p:spPr>
      </p:pic>
    </p:spTree>
    <p:extLst>
      <p:ext uri="{BB962C8B-B14F-4D97-AF65-F5344CB8AC3E}">
        <p14:creationId xmlns:p14="http://schemas.microsoft.com/office/powerpoint/2010/main" val="1163421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p:cNvSpPr>
          <p:nvPr>
            <p:ph type="title" idx="4294967295"/>
          </p:nvPr>
        </p:nvSpPr>
        <p:spPr>
          <a:xfrm>
            <a:off x="3347864" y="483518"/>
            <a:ext cx="6172200" cy="809625"/>
          </a:xfrm>
        </p:spPr>
        <p:txBody>
          <a:bodyPr/>
          <a:lstStyle/>
          <a:p>
            <a:pPr algn="l"/>
            <a:r>
              <a:rPr lang="en-US" sz="2900" dirty="0"/>
              <a:t>B. </a:t>
            </a:r>
            <a:r>
              <a:rPr lang="en-US" sz="2900" dirty="0" err="1"/>
              <a:t>Beschränkte</a:t>
            </a:r>
            <a:r>
              <a:rPr lang="en-US" sz="2900" dirty="0"/>
              <a:t> </a:t>
            </a:r>
            <a:r>
              <a:rPr lang="en-US" sz="2900" dirty="0" err="1"/>
              <a:t>Teilnahme</a:t>
            </a:r>
            <a:endParaRPr lang="en-GB" sz="2900" dirty="0"/>
          </a:p>
        </p:txBody>
      </p:sp>
      <p:pic>
        <p:nvPicPr>
          <p:cNvPr id="246787" name="Picture 3" descr="Map_Limited-participation-24062010"/>
          <p:cNvPicPr>
            <a:picLocks noGrp="1" noChangeAspect="1" noChangeArrowheads="1"/>
          </p:cNvPicPr>
          <p:nvPr>
            <p:ph idx="4294967295"/>
          </p:nvPr>
        </p:nvPicPr>
        <p:blipFill>
          <a:blip r:embed="rId2"/>
          <a:srcRect/>
          <a:stretch>
            <a:fillRect/>
          </a:stretch>
        </p:blipFill>
        <p:spPr>
          <a:xfrm>
            <a:off x="2789635" y="1071562"/>
            <a:ext cx="3868340" cy="4071938"/>
          </a:xfrm>
          <a:noFill/>
        </p:spPr>
      </p:pic>
    </p:spTree>
    <p:extLst>
      <p:ext uri="{BB962C8B-B14F-4D97-AF65-F5344CB8AC3E}">
        <p14:creationId xmlns:p14="http://schemas.microsoft.com/office/powerpoint/2010/main" val="1481555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p:cNvSpPr>
          <p:nvPr>
            <p:ph type="title" idx="4294967295"/>
          </p:nvPr>
        </p:nvSpPr>
        <p:spPr>
          <a:xfrm>
            <a:off x="4211960" y="259557"/>
            <a:ext cx="6172200" cy="540544"/>
          </a:xfrm>
        </p:spPr>
        <p:txBody>
          <a:bodyPr>
            <a:normAutofit/>
          </a:bodyPr>
          <a:lstStyle/>
          <a:p>
            <a:pPr algn="l"/>
            <a:r>
              <a:rPr lang="en-US" sz="2900" dirty="0"/>
              <a:t>C. </a:t>
            </a:r>
            <a:r>
              <a:rPr lang="en-US" sz="2900" dirty="0" err="1"/>
              <a:t>Teilnahme</a:t>
            </a:r>
            <a:endParaRPr lang="en-GB" sz="2900" dirty="0"/>
          </a:p>
        </p:txBody>
      </p:sp>
      <p:pic>
        <p:nvPicPr>
          <p:cNvPr id="247811" name="Picture 3" descr="Participation-24062010"/>
          <p:cNvPicPr>
            <a:picLocks noGrp="1" noChangeAspect="1" noChangeArrowheads="1"/>
          </p:cNvPicPr>
          <p:nvPr>
            <p:ph idx="4294967295"/>
          </p:nvPr>
        </p:nvPicPr>
        <p:blipFill>
          <a:blip r:embed="rId2"/>
          <a:srcRect/>
          <a:stretch>
            <a:fillRect/>
          </a:stretch>
        </p:blipFill>
        <p:spPr>
          <a:xfrm>
            <a:off x="2571750" y="800100"/>
            <a:ext cx="3868341" cy="4071938"/>
          </a:xfrm>
          <a:noFill/>
        </p:spPr>
      </p:pic>
    </p:spTree>
    <p:extLst>
      <p:ext uri="{BB962C8B-B14F-4D97-AF65-F5344CB8AC3E}">
        <p14:creationId xmlns:p14="http://schemas.microsoft.com/office/powerpoint/2010/main" val="1422844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Sous-titre 4"/>
          <p:cNvSpPr>
            <a:spLocks noGrp="1"/>
          </p:cNvSpPr>
          <p:nvPr>
            <p:ph type="subTitle" idx="1"/>
          </p:nvPr>
        </p:nvSpPr>
        <p:spPr>
          <a:xfrm>
            <a:off x="3026891" y="3459935"/>
            <a:ext cx="4925442" cy="1231557"/>
          </a:xfrm>
        </p:spPr>
        <p:txBody>
          <a:bodyPr>
            <a:normAutofit/>
          </a:bodyPr>
          <a:lstStyle/>
          <a:p>
            <a:pPr algn="r" eaLnBrk="1" hangingPunct="1"/>
            <a:r>
              <a:rPr lang="fr-FR" sz="1400" dirty="0">
                <a:solidFill>
                  <a:schemeClr val="bg1"/>
                </a:solidFill>
              </a:rPr>
              <a:t>Gabriel.Toggenburg@fra.europa.eu </a:t>
            </a:r>
            <a:endParaRPr lang="fr-FR" sz="1400" dirty="0">
              <a:solidFill>
                <a:schemeClr val="bg1"/>
              </a:solidFill>
              <a:latin typeface="Arial" charset="0"/>
              <a:ea typeface="ヒラギノ角ゴ Pro W3" charset="0"/>
            </a:endParaRPr>
          </a:p>
        </p:txBody>
      </p:sp>
      <p:sp>
        <p:nvSpPr>
          <p:cNvPr id="6" name="Sous-titre 4"/>
          <p:cNvSpPr txBox="1">
            <a:spLocks/>
          </p:cNvSpPr>
          <p:nvPr/>
        </p:nvSpPr>
        <p:spPr bwMode="auto">
          <a:xfrm>
            <a:off x="3820716" y="3263825"/>
            <a:ext cx="3665934" cy="39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68580" tIns="34290" rIns="68580" bIns="34290" numCol="1" anchor="t" anchorCtr="0" compatLnSpc="1">
            <a:prstTxWarp prst="textNoShape">
              <a:avLst/>
            </a:prstTxWarp>
          </a:bodyPr>
          <a:lstStyle>
            <a:lvl1pPr marL="0" indent="0" algn="ctr" defTabSz="457200" rtl="0" eaLnBrk="0" fontAlgn="base" hangingPunct="0">
              <a:spcBef>
                <a:spcPct val="20000"/>
              </a:spcBef>
              <a:spcAft>
                <a:spcPct val="0"/>
              </a:spcAft>
              <a:buFont typeface="Wingdings" charset="0"/>
              <a:buNone/>
              <a:defRPr sz="2600" kern="1200">
                <a:solidFill>
                  <a:schemeClr val="tx1">
                    <a:tint val="75000"/>
                  </a:schemeClr>
                </a:solidFill>
                <a:latin typeface="Arial"/>
                <a:ea typeface="ヒラギノ角ゴ Pro W3" pitchFamily="-105" charset="-128"/>
                <a:cs typeface="Arial"/>
              </a:defRPr>
            </a:lvl1pPr>
            <a:lvl2pPr marL="457200" indent="0" algn="ctr" defTabSz="457200" rtl="0" eaLnBrk="0" fontAlgn="base" hangingPunct="0">
              <a:spcBef>
                <a:spcPct val="20000"/>
              </a:spcBef>
              <a:spcAft>
                <a:spcPct val="0"/>
              </a:spcAft>
              <a:buFont typeface="Arial" charset="0"/>
              <a:buNone/>
              <a:defRPr sz="2400" kern="1200">
                <a:solidFill>
                  <a:schemeClr val="tx1">
                    <a:tint val="75000"/>
                  </a:schemeClr>
                </a:solidFill>
                <a:latin typeface="Arial"/>
                <a:ea typeface="ヒラギノ角ゴ Pro W3" pitchFamily="-105" charset="-128"/>
                <a:cs typeface="Arial"/>
              </a:defRPr>
            </a:lvl2pPr>
            <a:lvl3pPr marL="9144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ヒラギノ角ゴ Pro W3" pitchFamily="-105" charset="-128"/>
                <a:cs typeface="+mn-cs"/>
              </a:defRPr>
            </a:lvl3pPr>
            <a:lvl4pPr marL="1371600" indent="0" algn="ctr" defTabSz="457200" rtl="0" eaLnBrk="0" fontAlgn="base" hangingPunct="0">
              <a:spcBef>
                <a:spcPct val="20000"/>
              </a:spcBef>
              <a:spcAft>
                <a:spcPct val="0"/>
              </a:spcAft>
              <a:buFont typeface="Arial" charset="0"/>
              <a:buNone/>
              <a:defRPr sz="1600" kern="1200">
                <a:solidFill>
                  <a:schemeClr val="tx1">
                    <a:tint val="75000"/>
                  </a:schemeClr>
                </a:solidFill>
                <a:latin typeface="+mn-lt"/>
                <a:ea typeface="ヒラギノ角ゴ Pro W3" pitchFamily="-105" charset="-128"/>
                <a:cs typeface="+mn-cs"/>
              </a:defRPr>
            </a:lvl4pPr>
            <a:lvl5pPr marL="1828800" indent="0" algn="ctr" defTabSz="457200" rtl="0" eaLnBrk="0" fontAlgn="base" hangingPunct="0">
              <a:spcBef>
                <a:spcPct val="20000"/>
              </a:spcBef>
              <a:spcAft>
                <a:spcPct val="0"/>
              </a:spcAft>
              <a:buFont typeface="Arial" charset="0"/>
              <a:buNone/>
              <a:defRPr sz="1200" kern="1200">
                <a:solidFill>
                  <a:schemeClr val="tx1">
                    <a:tint val="75000"/>
                  </a:schemeClr>
                </a:solidFill>
                <a:latin typeface="+mn-lt"/>
                <a:ea typeface="ヒラギノ角ゴ Pro W3" pitchFamily="-105"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eaLnBrk="1" hangingPunct="1"/>
            <a:endParaRPr lang="fr-FR" sz="1500" dirty="0">
              <a:solidFill>
                <a:srgbClr val="F9DD16"/>
              </a:solidFill>
              <a:latin typeface="Arial" charset="0"/>
              <a:ea typeface="ヒラギノ角ゴ Pro W3" charset="0"/>
            </a:endParaRPr>
          </a:p>
        </p:txBody>
      </p:sp>
      <p:sp>
        <p:nvSpPr>
          <p:cNvPr id="5" name="Sous-titre 4"/>
          <p:cNvSpPr txBox="1">
            <a:spLocks/>
          </p:cNvSpPr>
          <p:nvPr/>
        </p:nvSpPr>
        <p:spPr bwMode="auto">
          <a:xfrm>
            <a:off x="3026891" y="541038"/>
            <a:ext cx="4925442" cy="179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vert="horz" wrap="square" lIns="68580" tIns="34290" rIns="68580" bIns="34290" numCol="1" anchor="t" anchorCtr="0" compatLnSpc="1">
            <a:prstTxWarp prst="textNoShape">
              <a:avLst/>
            </a:prstTxWarp>
          </a:bodyPr>
          <a:lstStyle>
            <a:lvl1pPr marL="0" indent="0" algn="ctr" defTabSz="457200" rtl="0" eaLnBrk="0" fontAlgn="base" hangingPunct="0">
              <a:spcBef>
                <a:spcPct val="20000"/>
              </a:spcBef>
              <a:spcAft>
                <a:spcPct val="0"/>
              </a:spcAft>
              <a:buFont typeface="Wingdings" charset="0"/>
              <a:buNone/>
              <a:defRPr sz="2600" kern="1200">
                <a:solidFill>
                  <a:schemeClr val="tx1">
                    <a:tint val="75000"/>
                  </a:schemeClr>
                </a:solidFill>
                <a:latin typeface="Arial"/>
                <a:ea typeface="ヒラギノ角ゴ Pro W3" pitchFamily="-105" charset="-128"/>
                <a:cs typeface="Arial"/>
              </a:defRPr>
            </a:lvl1pPr>
            <a:lvl2pPr marL="457200" indent="0" algn="ctr" defTabSz="457200" rtl="0" eaLnBrk="0" fontAlgn="base" hangingPunct="0">
              <a:spcBef>
                <a:spcPct val="20000"/>
              </a:spcBef>
              <a:spcAft>
                <a:spcPct val="0"/>
              </a:spcAft>
              <a:buFont typeface="Arial" charset="0"/>
              <a:buNone/>
              <a:defRPr sz="2400" kern="1200">
                <a:solidFill>
                  <a:schemeClr val="tx1">
                    <a:tint val="75000"/>
                  </a:schemeClr>
                </a:solidFill>
                <a:latin typeface="Arial"/>
                <a:ea typeface="ヒラギノ角ゴ Pro W3" pitchFamily="-105" charset="-128"/>
                <a:cs typeface="Arial"/>
              </a:defRPr>
            </a:lvl2pPr>
            <a:lvl3pPr marL="9144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ヒラギノ角ゴ Pro W3" pitchFamily="-105" charset="-128"/>
                <a:cs typeface="+mn-cs"/>
              </a:defRPr>
            </a:lvl3pPr>
            <a:lvl4pPr marL="1371600" indent="0" algn="ctr" defTabSz="457200" rtl="0" eaLnBrk="0" fontAlgn="base" hangingPunct="0">
              <a:spcBef>
                <a:spcPct val="20000"/>
              </a:spcBef>
              <a:spcAft>
                <a:spcPct val="0"/>
              </a:spcAft>
              <a:buFont typeface="Arial" charset="0"/>
              <a:buNone/>
              <a:defRPr sz="1600" kern="1200">
                <a:solidFill>
                  <a:schemeClr val="tx1">
                    <a:tint val="75000"/>
                  </a:schemeClr>
                </a:solidFill>
                <a:latin typeface="+mn-lt"/>
                <a:ea typeface="ヒラギノ角ゴ Pro W3" pitchFamily="-105" charset="-128"/>
                <a:cs typeface="+mn-cs"/>
              </a:defRPr>
            </a:lvl4pPr>
            <a:lvl5pPr marL="1828800" indent="0" algn="ctr" defTabSz="457200" rtl="0" eaLnBrk="0" fontAlgn="base" hangingPunct="0">
              <a:spcBef>
                <a:spcPct val="20000"/>
              </a:spcBef>
              <a:spcAft>
                <a:spcPct val="0"/>
              </a:spcAft>
              <a:buFont typeface="Arial" charset="0"/>
              <a:buNone/>
              <a:defRPr sz="1200" kern="1200">
                <a:solidFill>
                  <a:schemeClr val="tx1">
                    <a:tint val="75000"/>
                  </a:schemeClr>
                </a:solidFill>
                <a:latin typeface="+mn-lt"/>
                <a:ea typeface="ヒラギノ角ゴ Pro W3" pitchFamily="-105"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eaLnBrk="1" hangingPunct="1"/>
            <a:r>
              <a:rPr lang="fr-FR" sz="2100" b="1" dirty="0" err="1">
                <a:solidFill>
                  <a:schemeClr val="bg1"/>
                </a:solidFill>
              </a:rPr>
              <a:t>Vielen</a:t>
            </a:r>
            <a:r>
              <a:rPr lang="fr-FR" sz="2100" b="1" dirty="0">
                <a:solidFill>
                  <a:schemeClr val="bg1"/>
                </a:solidFill>
              </a:rPr>
              <a:t> </a:t>
            </a:r>
            <a:r>
              <a:rPr lang="fr-FR" sz="2100" b="1" dirty="0" err="1">
                <a:solidFill>
                  <a:schemeClr val="bg1"/>
                </a:solidFill>
              </a:rPr>
              <a:t>Dank</a:t>
            </a:r>
            <a:r>
              <a:rPr lang="fr-FR" sz="2100" b="1" dirty="0">
                <a:solidFill>
                  <a:schemeClr val="bg1"/>
                </a:solidFill>
              </a:rPr>
              <a:t> </a:t>
            </a:r>
            <a:r>
              <a:rPr lang="fr-FR" sz="2100" b="1" dirty="0" err="1">
                <a:solidFill>
                  <a:schemeClr val="bg1"/>
                </a:solidFill>
              </a:rPr>
              <a:t>für</a:t>
            </a:r>
            <a:r>
              <a:rPr lang="fr-FR" sz="2100" b="1" dirty="0">
                <a:solidFill>
                  <a:schemeClr val="bg1"/>
                </a:solidFill>
              </a:rPr>
              <a:t> </a:t>
            </a:r>
            <a:r>
              <a:rPr lang="fr-FR" sz="2100" b="1" dirty="0" err="1">
                <a:solidFill>
                  <a:schemeClr val="bg1"/>
                </a:solidFill>
              </a:rPr>
              <a:t>Ihre</a:t>
            </a:r>
            <a:r>
              <a:rPr lang="fr-FR" sz="2100" b="1" dirty="0">
                <a:solidFill>
                  <a:schemeClr val="bg1"/>
                </a:solidFill>
              </a:rPr>
              <a:t> </a:t>
            </a:r>
            <a:r>
              <a:rPr lang="fr-FR" sz="2100" b="1" dirty="0" err="1">
                <a:solidFill>
                  <a:schemeClr val="bg1"/>
                </a:solidFill>
              </a:rPr>
              <a:t>Aufmerksamkeit</a:t>
            </a:r>
            <a:r>
              <a:rPr lang="fr-FR" sz="2100" b="1" dirty="0">
                <a:solidFill>
                  <a:schemeClr val="bg1"/>
                </a:solidFill>
              </a:rPr>
              <a:t>!</a:t>
            </a:r>
          </a:p>
          <a:p>
            <a:pPr algn="r" eaLnBrk="1" hangingPunct="1"/>
            <a:endParaRPr lang="fr-FR" sz="2100" dirty="0">
              <a:solidFill>
                <a:schemeClr val="bg1"/>
              </a:solidFill>
            </a:endParaRPr>
          </a:p>
          <a:p>
            <a:pPr algn="r" eaLnBrk="1" hangingPunct="1"/>
            <a:r>
              <a:rPr lang="fr-FR" sz="2100" dirty="0" err="1">
                <a:solidFill>
                  <a:schemeClr val="bg1"/>
                </a:solidFill>
              </a:rPr>
              <a:t>Wenn</a:t>
            </a:r>
            <a:r>
              <a:rPr lang="fr-FR" sz="2100" dirty="0">
                <a:solidFill>
                  <a:schemeClr val="bg1"/>
                </a:solidFill>
              </a:rPr>
              <a:t> </a:t>
            </a:r>
            <a:r>
              <a:rPr lang="fr-FR" sz="2100" dirty="0" err="1">
                <a:solidFill>
                  <a:schemeClr val="bg1"/>
                </a:solidFill>
              </a:rPr>
              <a:t>Sie</a:t>
            </a:r>
            <a:r>
              <a:rPr lang="fr-FR" sz="2100" dirty="0">
                <a:solidFill>
                  <a:schemeClr val="bg1"/>
                </a:solidFill>
              </a:rPr>
              <a:t> </a:t>
            </a:r>
            <a:r>
              <a:rPr lang="fr-FR" sz="2100" dirty="0" err="1">
                <a:solidFill>
                  <a:schemeClr val="bg1"/>
                </a:solidFill>
              </a:rPr>
              <a:t>sich</a:t>
            </a:r>
            <a:r>
              <a:rPr lang="fr-FR" sz="2100" dirty="0">
                <a:solidFill>
                  <a:schemeClr val="bg1"/>
                </a:solidFill>
              </a:rPr>
              <a:t> </a:t>
            </a:r>
            <a:r>
              <a:rPr lang="fr-FR" sz="2100" dirty="0" err="1">
                <a:solidFill>
                  <a:schemeClr val="bg1"/>
                </a:solidFill>
              </a:rPr>
              <a:t>für</a:t>
            </a:r>
            <a:r>
              <a:rPr lang="fr-FR" sz="2100" dirty="0">
                <a:solidFill>
                  <a:schemeClr val="bg1"/>
                </a:solidFill>
              </a:rPr>
              <a:t> die FRA </a:t>
            </a:r>
            <a:r>
              <a:rPr lang="fr-FR" sz="2100" dirty="0" err="1">
                <a:solidFill>
                  <a:schemeClr val="bg1"/>
                </a:solidFill>
              </a:rPr>
              <a:t>und</a:t>
            </a:r>
            <a:r>
              <a:rPr lang="fr-FR" sz="2100" dirty="0">
                <a:solidFill>
                  <a:schemeClr val="bg1"/>
                </a:solidFill>
              </a:rPr>
              <a:t> </a:t>
            </a:r>
            <a:r>
              <a:rPr lang="fr-FR" sz="2100" dirty="0" err="1">
                <a:solidFill>
                  <a:schemeClr val="bg1"/>
                </a:solidFill>
              </a:rPr>
              <a:t>ihre</a:t>
            </a:r>
            <a:r>
              <a:rPr lang="fr-FR" sz="2100" dirty="0">
                <a:solidFill>
                  <a:schemeClr val="bg1"/>
                </a:solidFill>
              </a:rPr>
              <a:t> </a:t>
            </a:r>
            <a:r>
              <a:rPr lang="fr-FR" sz="2100" dirty="0" err="1">
                <a:solidFill>
                  <a:schemeClr val="bg1"/>
                </a:solidFill>
              </a:rPr>
              <a:t>Arbeit</a:t>
            </a:r>
            <a:r>
              <a:rPr lang="fr-FR" sz="2100" dirty="0">
                <a:solidFill>
                  <a:schemeClr val="bg1"/>
                </a:solidFill>
              </a:rPr>
              <a:t> </a:t>
            </a:r>
            <a:r>
              <a:rPr lang="fr-FR" sz="2100" dirty="0" err="1">
                <a:solidFill>
                  <a:schemeClr val="bg1"/>
                </a:solidFill>
              </a:rPr>
              <a:t>interessieren</a:t>
            </a:r>
            <a:r>
              <a:rPr lang="fr-FR" sz="2100" dirty="0">
                <a:solidFill>
                  <a:schemeClr val="bg1"/>
                </a:solidFill>
              </a:rPr>
              <a:t>, </a:t>
            </a:r>
            <a:r>
              <a:rPr lang="fr-FR" sz="2100" dirty="0" err="1">
                <a:solidFill>
                  <a:schemeClr val="bg1"/>
                </a:solidFill>
              </a:rPr>
              <a:t>dann</a:t>
            </a:r>
            <a:r>
              <a:rPr lang="fr-FR" sz="2100" dirty="0">
                <a:solidFill>
                  <a:schemeClr val="bg1"/>
                </a:solidFill>
              </a:rPr>
              <a:t> </a:t>
            </a:r>
          </a:p>
          <a:p>
            <a:pPr algn="r" eaLnBrk="1" hangingPunct="1"/>
            <a:r>
              <a:rPr lang="fr-FR" sz="2100" dirty="0" err="1">
                <a:solidFill>
                  <a:schemeClr val="bg1"/>
                </a:solidFill>
              </a:rPr>
              <a:t>besuchen</a:t>
            </a:r>
            <a:r>
              <a:rPr lang="fr-FR" sz="2100" dirty="0">
                <a:solidFill>
                  <a:schemeClr val="bg1"/>
                </a:solidFill>
              </a:rPr>
              <a:t> </a:t>
            </a:r>
            <a:r>
              <a:rPr lang="fr-FR" sz="2100" dirty="0" err="1">
                <a:solidFill>
                  <a:schemeClr val="bg1"/>
                </a:solidFill>
              </a:rPr>
              <a:t>Sie</a:t>
            </a:r>
            <a:r>
              <a:rPr lang="fr-FR" sz="2100" dirty="0">
                <a:solidFill>
                  <a:schemeClr val="bg1"/>
                </a:solidFill>
              </a:rPr>
              <a:t> </a:t>
            </a:r>
            <a:r>
              <a:rPr lang="fr-FR" sz="2100" dirty="0" err="1">
                <a:solidFill>
                  <a:schemeClr val="bg1"/>
                </a:solidFill>
              </a:rPr>
              <a:t>unsere</a:t>
            </a:r>
            <a:r>
              <a:rPr lang="fr-FR" sz="2100" dirty="0">
                <a:solidFill>
                  <a:schemeClr val="bg1"/>
                </a:solidFill>
              </a:rPr>
              <a:t> </a:t>
            </a:r>
          </a:p>
          <a:p>
            <a:pPr algn="r" eaLnBrk="1" hangingPunct="1"/>
            <a:r>
              <a:rPr lang="fr-FR" sz="2100" b="1" dirty="0" err="1">
                <a:solidFill>
                  <a:schemeClr val="bg1"/>
                </a:solidFill>
              </a:rPr>
              <a:t>website</a:t>
            </a:r>
            <a:r>
              <a:rPr lang="fr-FR" sz="2100" b="1" dirty="0">
                <a:solidFill>
                  <a:schemeClr val="bg1"/>
                </a:solidFill>
              </a:rPr>
              <a:t>:</a:t>
            </a:r>
          </a:p>
          <a:p>
            <a:pPr algn="r" eaLnBrk="1" hangingPunct="1"/>
            <a:r>
              <a:rPr lang="fr-FR" sz="3600" b="1" dirty="0">
                <a:solidFill>
                  <a:srgbClr val="F9DD16"/>
                </a:solidFill>
              </a:rPr>
              <a:t>fra.europa.eu</a:t>
            </a:r>
            <a:endParaRPr lang="fr-FR" sz="3600" b="1" dirty="0">
              <a:solidFill>
                <a:srgbClr val="F9DD16"/>
              </a:solidFill>
              <a:latin typeface="Arial" charset="0"/>
              <a:ea typeface="ヒラギノ角ゴ Pro W3" charset="0"/>
            </a:endParaRPr>
          </a:p>
          <a:p>
            <a:pPr algn="r" eaLnBrk="1" hangingPunct="1"/>
            <a:endParaRPr lang="fr-FR" sz="2100" dirty="0">
              <a:solidFill>
                <a:schemeClr val="bg1"/>
              </a:solidFill>
              <a:latin typeface="Arial" charset="0"/>
              <a:ea typeface="ヒラギノ角ゴ Pro W3" charset="0"/>
            </a:endParaRPr>
          </a:p>
        </p:txBody>
      </p:sp>
    </p:spTree>
    <p:extLst>
      <p:ext uri="{BB962C8B-B14F-4D97-AF65-F5344CB8AC3E}">
        <p14:creationId xmlns:p14="http://schemas.microsoft.com/office/powerpoint/2010/main" val="3322351638"/>
      </p:ext>
    </p:extLst>
  </p:cSld>
  <p:clrMapOvr>
    <a:masterClrMapping/>
  </p:clrMapOvr>
  <p:transition spd="slow"/>
</p:sld>
</file>

<file path=ppt/theme/theme1.xml><?xml version="1.0" encoding="utf-8"?>
<a:theme xmlns:a="http://schemas.openxmlformats.org/drawingml/2006/main" name="PP_16x9_A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2.0-PP_16x9_ARIAL-2.0</Template>
  <TotalTime>0</TotalTime>
  <Words>4098</Words>
  <Application>Microsoft Office PowerPoint</Application>
  <PresentationFormat>Bildschirmpräsentation (16:9)</PresentationFormat>
  <Paragraphs>530</Paragraphs>
  <Slides>46</Slides>
  <Notes>26</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46</vt:i4>
      </vt:variant>
    </vt:vector>
  </HeadingPairs>
  <TitlesOfParts>
    <vt:vector size="53" baseType="lpstr">
      <vt:lpstr>Arial</vt:lpstr>
      <vt:lpstr>Calibri</vt:lpstr>
      <vt:lpstr>DaxlinePro-Regular</vt:lpstr>
      <vt:lpstr>Stencil</vt:lpstr>
      <vt:lpstr>Wingdings</vt:lpstr>
      <vt:lpstr>PP_16x9_ARIAL</vt:lpstr>
      <vt:lpstr>Office Theme</vt:lpstr>
      <vt:lpstr>Grundrechtschutz in der Europäischen Union</vt:lpstr>
      <vt:lpstr>Menschenrechte - Begründungen</vt:lpstr>
      <vt:lpstr>Mensch und Staat: dazwischen die Rechte</vt:lpstr>
      <vt:lpstr>Typen von Menschenrechten: 3 „Generationen“</vt:lpstr>
      <vt:lpstr>Dreifache Grundrechtsbindung: Art. 6 EUV</vt:lpstr>
      <vt:lpstr>Die zwei „Europas“</vt:lpstr>
      <vt:lpstr>Der Schutz der Menschenrechte als gemeinsame Schnittmenge</vt:lpstr>
      <vt:lpstr>EUGRC vs EMRK</vt:lpstr>
      <vt:lpstr>Zusammenspiel: Nationales Recht, EU, EuR, VN</vt:lpstr>
      <vt:lpstr>PowerPoint-Präsentation</vt:lpstr>
      <vt:lpstr>PowerPoint-Präsentation</vt:lpstr>
      <vt:lpstr>Die EU-Verträge</vt:lpstr>
      <vt:lpstr>Drei wichtige Wertebestimmungen im Primärrecht</vt:lpstr>
      <vt:lpstr>Relevante Kompetenzbestimmungen im VAEU</vt:lpstr>
      <vt:lpstr>Rolle der Judikatur</vt:lpstr>
      <vt:lpstr>PowerPoint-Präsentation</vt:lpstr>
      <vt:lpstr>Die EU Charta der Grundrechte</vt:lpstr>
      <vt:lpstr>PowerPoint-Präsentation</vt:lpstr>
      <vt:lpstr>EuGH und die Charta – eindeutiger Trend</vt:lpstr>
      <vt:lpstr>Adressaten und Tragweite der Charter</vt:lpstr>
      <vt:lpstr>PowerPoint-Präsentation</vt:lpstr>
      <vt:lpstr>PowerPoint-Präsentation</vt:lpstr>
      <vt:lpstr>PowerPoint-Präsentation</vt:lpstr>
      <vt:lpstr>Die „Gesichter“ der EU Grundrechtspolitik</vt:lpstr>
      <vt:lpstr>Prozesse zur Einhaltung der Charter</vt:lpstr>
      <vt:lpstr>Grundrechts-Checkliste der EU Kommission</vt:lpstr>
      <vt:lpstr>Grundrechts-Checkliste der EU Kommission II</vt:lpstr>
      <vt:lpstr>Ausgewähltes zur EU Grundrechteagentur      www.fra.europa.eu</vt:lpstr>
      <vt:lpstr>EU Agenturen</vt:lpstr>
      <vt:lpstr>Ziel der Agentur</vt:lpstr>
      <vt:lpstr>PowerPoint-Präsentation</vt:lpstr>
      <vt:lpstr>Rechtsquellen der Agentur</vt:lpstr>
      <vt:lpstr>Hauptaufgaben der GRA</vt:lpstr>
      <vt:lpstr>Zugang der Agentur – wo liegt ihre Sonderstellung?</vt:lpstr>
      <vt:lpstr>PowerPoint-Präsentation</vt:lpstr>
      <vt:lpstr>FRA ‘Produkte’</vt:lpstr>
      <vt:lpstr>Die Ergebnisse der Agentur konkret nützen: data explorer und Datenbanken</vt:lpstr>
      <vt:lpstr>Umfrage unter 42.000 Frauen zum Thema Gewalt </vt:lpstr>
      <vt:lpstr>PowerPoint-Präsentation</vt:lpstr>
      <vt:lpstr>PowerPoint-Präsentation</vt:lpstr>
      <vt:lpstr>Recht auf politische Teilhabe von Menschen mit psychischen Gesundheitsproblemen und Menschen mit geistiger Behinderung in der Europäischen Union</vt:lpstr>
      <vt:lpstr>Spektrum politischer Teilhabe  </vt:lpstr>
      <vt:lpstr>A. Automatischer Ausschluss</vt:lpstr>
      <vt:lpstr>B. Beschränkte Teilnahme</vt:lpstr>
      <vt:lpstr>C. Teilnahme</vt:lpstr>
      <vt:lpstr>PowerPoint-Präsentation</vt:lpstr>
    </vt:vector>
  </TitlesOfParts>
  <Company>EU Fundamental Rights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 in the overall framework: its mandate, its role, its bodies</dc:title>
  <dc:creator>GRIMHEDEN Jonas (FRA)</dc:creator>
  <cp:lastModifiedBy>Stephie Kappaurer</cp:lastModifiedBy>
  <cp:revision>108</cp:revision>
  <cp:lastPrinted>2015-09-22T17:05:46Z</cp:lastPrinted>
  <dcterms:created xsi:type="dcterms:W3CDTF">2015-09-20T19:25:16Z</dcterms:created>
  <dcterms:modified xsi:type="dcterms:W3CDTF">2019-12-03T09:50:34Z</dcterms:modified>
</cp:coreProperties>
</file>