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7" r:id="rId4"/>
    <p:sldId id="259" r:id="rId5"/>
    <p:sldId id="256" r:id="rId6"/>
    <p:sldId id="265" r:id="rId7"/>
    <p:sldId id="266" r:id="rId8"/>
    <p:sldId id="262" r:id="rId9"/>
    <p:sldId id="261" r:id="rId10"/>
    <p:sldId id="264" r:id="rId11"/>
    <p:sldId id="263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CE999B-A114-4CA6-ADD6-E94F93AD07E5}" v="44" dt="2019-11-12T15:18:44.8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2A1DA6-0AB5-471B-8165-A19B0C54F6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BC4948B-71C0-48A1-A932-955C5EE9A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1A16BB0-AB7B-4784-8EBA-0B38FEE09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8D3B-A98E-4676-B610-D2D2E5A984A9}" type="datetimeFigureOut">
              <a:rPr lang="de-AT" smtClean="0"/>
              <a:t>12.11.2019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05FD90-2343-4113-B21A-B00334ADF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8652F3-43FE-4956-B714-65B396AF1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93EE-C5B7-4A70-B4FB-64BA2F7011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70809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7B0E5E-BE80-4219-8A58-058E1F43E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EE0F89-5B97-477D-9057-EAD60A138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F81D53B-EAB5-480F-8AC2-4604955FF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8D3B-A98E-4676-B610-D2D2E5A984A9}" type="datetimeFigureOut">
              <a:rPr lang="de-AT" smtClean="0"/>
              <a:t>12.11.2019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CCDE5B1-C7AC-42FA-A3AC-26601A13E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25666B-FDEF-4EC3-9AF6-057E6F23B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93EE-C5B7-4A70-B4FB-64BA2F7011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6150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0E7132-BEB1-46F5-91CC-FD6412C83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2BAAC6-F9B1-4C81-9E6D-B935A6082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5B0263-0153-43D2-AABA-590AF5C30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8D3B-A98E-4676-B610-D2D2E5A984A9}" type="datetimeFigureOut">
              <a:rPr lang="de-AT" smtClean="0"/>
              <a:t>12.11.2019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1705B9B-5528-40D3-924F-C10921989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CBD5DC-E40C-4F5D-986A-5F7A28B39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93EE-C5B7-4A70-B4FB-64BA2F7011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6794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1F8866-5E16-4526-AD7D-B46CD8B06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159422-EB47-4A20-908D-EEED781F99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BD991DC-F8DD-403E-81C1-49BBA8BF6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62DB242-A9E0-4E04-978E-8CA3BC388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8D3B-A98E-4676-B610-D2D2E5A984A9}" type="datetimeFigureOut">
              <a:rPr lang="de-AT" smtClean="0"/>
              <a:t>12.11.2019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A144419-E73E-4739-B6AE-0D7397CC0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5B36436-91F3-4B5C-A55B-2B289F991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93EE-C5B7-4A70-B4FB-64BA2F7011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9249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E8869A-5948-4A95-AC63-9CE473BDD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926B06-6EB8-4259-849B-63A905242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A1EFEDC-E32E-46A6-B479-FE71DF71A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36F6552-6D96-41C4-A0F1-4A7A40E8C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CC0C32B-C8D2-4166-B34B-9E340ABA66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BA5893E-96B3-4120-BCF4-B92340580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8D3B-A98E-4676-B610-D2D2E5A984A9}" type="datetimeFigureOut">
              <a:rPr lang="de-AT" smtClean="0"/>
              <a:t>12.11.2019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5F411AB-FA00-4FF7-8818-9E96A31E1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EE0A816-3EE9-4C8B-A0E8-ED488B76A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93EE-C5B7-4A70-B4FB-64BA2F7011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0631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844B45-50C2-494E-A9D5-1E4482CDB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4BD2AB4-4285-490E-98A5-C5756682A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8D3B-A98E-4676-B610-D2D2E5A984A9}" type="datetimeFigureOut">
              <a:rPr lang="de-AT" smtClean="0"/>
              <a:t>12.11.2019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3E2FA52-9088-4895-B09F-B97F481C0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C818175-852F-465C-BAB7-E79118EF4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93EE-C5B7-4A70-B4FB-64BA2F7011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78547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37738D7-67AC-4C4B-A970-E72C17FE4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8D3B-A98E-4676-B610-D2D2E5A984A9}" type="datetimeFigureOut">
              <a:rPr lang="de-AT" smtClean="0"/>
              <a:t>12.11.2019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33FB310-D25E-4628-BFC5-DA82F251E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FC3EA0-0DC7-4612-A9BC-55ACEBE51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93EE-C5B7-4A70-B4FB-64BA2F7011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07993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619C6F-F950-4D58-B0EE-C71F4C33E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15401F-4222-4D18-B1E8-0014B7084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7D02492-B4C4-40EC-BCFF-67DBA66A7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E6BD7E2-8202-4A41-A87A-692ED6A75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8D3B-A98E-4676-B610-D2D2E5A984A9}" type="datetimeFigureOut">
              <a:rPr lang="de-AT" smtClean="0"/>
              <a:t>12.11.2019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317732C-926D-4A77-BB74-BDA186D98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A812609-DB37-4240-A33A-D5E1899FF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93EE-C5B7-4A70-B4FB-64BA2F7011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07749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6DB028-BBD8-435B-809D-E6997A716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96FECC4-88C9-4F33-A742-3872485A95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0337C15-96C3-46A0-A16E-9B40E151B3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49B023D-1066-42A1-8423-A5DEE7B5F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8D3B-A98E-4676-B610-D2D2E5A984A9}" type="datetimeFigureOut">
              <a:rPr lang="de-AT" smtClean="0"/>
              <a:t>12.11.2019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5C989C6-670C-45E8-8D0E-5134A3332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4B0B6FE-1516-4EF7-AE44-3CAAEE372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93EE-C5B7-4A70-B4FB-64BA2F7011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269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5AFE66-9FF3-48FF-A6A7-E2DAB8851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5FA7258-D6B5-4D57-89B5-429829332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EC911B-F833-4446-8631-7432A9EF7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8D3B-A98E-4676-B610-D2D2E5A984A9}" type="datetimeFigureOut">
              <a:rPr lang="de-AT" smtClean="0"/>
              <a:t>12.11.2019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D9C0C9-E40E-4D24-8481-5A6B8479F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7D8B556-03C9-4906-8491-8E4DB2EE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93EE-C5B7-4A70-B4FB-64BA2F7011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35032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6F80AF2-D6BD-4F46-89D3-B2DF2C534B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0D58E7B-D484-483E-8C24-337B6F299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3CA4C8-6F1E-4C78-9D79-3FF346004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8D3B-A98E-4676-B610-D2D2E5A984A9}" type="datetimeFigureOut">
              <a:rPr lang="de-AT" smtClean="0"/>
              <a:t>12.11.2019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2F4127-B2F0-4FDC-9081-956BCCF27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52BE24-0BC4-4A32-ABB1-47BAA7D3E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93EE-C5B7-4A70-B4FB-64BA2F7011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9636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174BF3E-485F-44D2-BAD9-F1A9B6923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8F141E6-5185-4F7C-B673-5799B0C07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27067A-6604-4340-8526-F94D66DBB5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C8D3B-A98E-4676-B610-D2D2E5A984A9}" type="datetimeFigureOut">
              <a:rPr lang="de-AT" smtClean="0"/>
              <a:t>12.11.2019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011CAC-4695-47E4-BD8A-FCD46B2039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F72B02-605B-4C7E-8719-46CB10CB03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A93EE-C5B7-4A70-B4FB-64BA2F70117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6801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index_de" TargetMode="External"/><Relationship Id="rId2" Type="http://schemas.openxmlformats.org/officeDocument/2006/relationships/hyperlink" Target="https://www.youtube.com/watch?v=mE1rnOi8AFc&amp;feature=youtu.b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arl.europa.eu/portal/de" TargetMode="External"/><Relationship Id="rId2" Type="http://schemas.openxmlformats.org/officeDocument/2006/relationships/hyperlink" Target="https://www.youtube.com/watch?v=bt84q2CBTPw&amp;feature=youtu.b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ilium.europa.eu/de/council-eu/" TargetMode="External"/><Relationship Id="rId2" Type="http://schemas.openxmlformats.org/officeDocument/2006/relationships/hyperlink" Target="https://www.youtube.com/watch?v=RKPE3vWGJb0&amp;feature=youtu.b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ilium.europa.eu/de/european-council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uria.europa.eu/jcms/jcms/j_6/de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eas.europa.eu/headquarters/headquarters-homepage/area/geo_de" TargetMode="External"/><Relationship Id="rId2" Type="http://schemas.openxmlformats.org/officeDocument/2006/relationships/hyperlink" Target="https://youtu.be/ih1cS6CAbw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A5D9F6-FC31-47A9-860F-9B60043F03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DC3B69F-8835-45C3-8F50-63E60748D3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026" name="Picture 2" descr="Vergrößerung öffnet im neuen Fenster">
            <a:extLst>
              <a:ext uri="{FF2B5EF4-FFF2-40B4-BE49-F238E27FC236}">
                <a16:creationId xmlns:a16="http://schemas.microsoft.com/office/drawing/2014/main" id="{9DF39204-3FAD-4CD5-BC44-451EDF80A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202" y="725488"/>
            <a:ext cx="5317596" cy="519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776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8FF0E-D721-4B43-BC62-108E9F569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de-AT" dirty="0"/>
          </a:p>
        </p:txBody>
      </p:sp>
      <p:pic>
        <p:nvPicPr>
          <p:cNvPr id="17" name="Inhaltsplatzhalter 16">
            <a:extLst>
              <a:ext uri="{FF2B5EF4-FFF2-40B4-BE49-F238E27FC236}">
                <a16:creationId xmlns:a16="http://schemas.microsoft.com/office/drawing/2014/main" id="{6A567E30-276C-4E87-BA20-D763AECF21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770" y="531457"/>
            <a:ext cx="8404764" cy="5795085"/>
          </a:xfrm>
        </p:spPr>
      </p:pic>
    </p:spTree>
    <p:extLst>
      <p:ext uri="{BB962C8B-B14F-4D97-AF65-F5344CB8AC3E}">
        <p14:creationId xmlns:p14="http://schemas.microsoft.com/office/powerpoint/2010/main" val="1147639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22E5C9-6114-42BE-B2E5-33962F30A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AT" sz="4800" b="1" dirty="0">
                <a:solidFill>
                  <a:schemeClr val="accent1">
                    <a:lumMod val="75000"/>
                  </a:schemeClr>
                </a:solidFill>
              </a:rPr>
              <a:t>Die Kommission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E7C6E0-1E9D-421C-A4B0-9E2602D3C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r>
              <a:rPr lang="de-AT" dirty="0"/>
              <a:t>politisches Leitorgan der EU</a:t>
            </a:r>
          </a:p>
          <a:p>
            <a:r>
              <a:rPr lang="de-AT" dirty="0"/>
              <a:t>besteht aus 27 Kommissaren/innen – jeweils einer/e aus einem Mitgliedsstaat </a:t>
            </a:r>
          </a:p>
          <a:p>
            <a:r>
              <a:rPr lang="de-AT" dirty="0"/>
              <a:t>hat Initiativrecht für Gesetzgebungsverfahren </a:t>
            </a:r>
          </a:p>
          <a:p>
            <a:r>
              <a:rPr lang="de-AT" dirty="0"/>
              <a:t>„Hüterin der Verträge“ </a:t>
            </a:r>
          </a:p>
          <a:p>
            <a:r>
              <a:rPr lang="de-AT" dirty="0"/>
              <a:t>kann Vertragsverletzungsverfahren gegen MS verhängen</a:t>
            </a:r>
          </a:p>
          <a:p>
            <a:r>
              <a:rPr lang="de-AT" dirty="0">
                <a:hlinkClick r:id="rId2"/>
              </a:rPr>
              <a:t>https://www.youtube.com/watch?v=mE1rnOi8AFc&amp;feature=youtu.be</a:t>
            </a:r>
            <a:endParaRPr lang="de-AT" dirty="0"/>
          </a:p>
          <a:p>
            <a:r>
              <a:rPr lang="de-AT" dirty="0"/>
              <a:t>Infos/offizielle Seite: </a:t>
            </a:r>
            <a:r>
              <a:rPr lang="de-AT" dirty="0">
                <a:hlinkClick r:id="rId3"/>
              </a:rPr>
              <a:t>https://ec.europa.eu/info/index_de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91754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169CCD-39C2-4608-A889-4E5DD4A09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de-AT" dirty="0"/>
          </a:p>
        </p:txBody>
      </p:sp>
      <p:pic>
        <p:nvPicPr>
          <p:cNvPr id="6" name="Inhaltsplatzhalter 5" descr="Ein Bild, das Screenshot, Schild, grün, sitzend enthält.&#10;&#10;Automatisch generierte Beschreibung">
            <a:extLst>
              <a:ext uri="{FF2B5EF4-FFF2-40B4-BE49-F238E27FC236}">
                <a16:creationId xmlns:a16="http://schemas.microsoft.com/office/drawing/2014/main" id="{6D68D7C0-8E7A-4F55-B12C-0639A7FB3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580" y="311248"/>
            <a:ext cx="9006839" cy="6235504"/>
          </a:xfrm>
        </p:spPr>
      </p:pic>
    </p:spTree>
    <p:extLst>
      <p:ext uri="{BB962C8B-B14F-4D97-AF65-F5344CB8AC3E}">
        <p14:creationId xmlns:p14="http://schemas.microsoft.com/office/powerpoint/2010/main" val="1204503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A353CF-F995-4304-A540-1ADE7175F6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00580F2-BD56-4122-B9B9-2313E008AE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4B9C121-CA7A-4ABD-9218-E2B7C99BD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6756"/>
            <a:ext cx="12192000" cy="845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16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B883AF-F64E-4150-9443-43FB91B74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AT" sz="4800" b="1" dirty="0">
                <a:solidFill>
                  <a:schemeClr val="accent1">
                    <a:lumMod val="75000"/>
                  </a:schemeClr>
                </a:solidFill>
              </a:rPr>
              <a:t>Europäisches Parlament	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2A7C933-2684-489E-8570-FC4C8DDD2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2580"/>
            <a:ext cx="10515600" cy="4900295"/>
          </a:xfrm>
        </p:spPr>
        <p:txBody>
          <a:bodyPr>
            <a:normAutofit lnSpcReduction="10000"/>
          </a:bodyPr>
          <a:lstStyle/>
          <a:p>
            <a:r>
              <a:rPr lang="de-AT" dirty="0"/>
              <a:t>Präsident: David </a:t>
            </a:r>
            <a:r>
              <a:rPr lang="de-AT" dirty="0" err="1"/>
              <a:t>Sassoli</a:t>
            </a:r>
            <a:endParaRPr lang="de-AT" dirty="0"/>
          </a:p>
          <a:p>
            <a:r>
              <a:rPr lang="de-AT" dirty="0"/>
              <a:t>derzeit 750 Sitze (nach Brexit 705)</a:t>
            </a:r>
          </a:p>
          <a:p>
            <a:r>
              <a:rPr lang="de-AT" dirty="0"/>
              <a:t>gleichberechtigter Gesetzgeber gemeinsam mit dem Rat</a:t>
            </a:r>
          </a:p>
          <a:p>
            <a:r>
              <a:rPr lang="de-AT" dirty="0"/>
              <a:t>mittelbares Initiativrecht  (gem. Art 225 AEUV)</a:t>
            </a:r>
          </a:p>
          <a:p>
            <a:r>
              <a:rPr lang="de-AT" dirty="0"/>
              <a:t>Haushaltsbefugnis gemeinsam mit dem Rat</a:t>
            </a:r>
          </a:p>
          <a:p>
            <a:r>
              <a:rPr lang="de-AT" dirty="0"/>
              <a:t>Beratung und Kontrollfunktion</a:t>
            </a:r>
          </a:p>
          <a:p>
            <a:r>
              <a:rPr lang="de-AT" dirty="0"/>
              <a:t>Wahl von Funktionsträgern</a:t>
            </a:r>
          </a:p>
          <a:p>
            <a:r>
              <a:rPr lang="de-AT" dirty="0">
                <a:hlinkClick r:id="rId2"/>
              </a:rPr>
              <a:t>https://www.youtube.com/watch?v=bt84q2CBTPw&amp;feature=youtu.be</a:t>
            </a:r>
            <a:endParaRPr lang="de-AT" dirty="0"/>
          </a:p>
          <a:p>
            <a:r>
              <a:rPr lang="de-AT" dirty="0"/>
              <a:t>Infos/Offizielle Seite: </a:t>
            </a:r>
            <a:r>
              <a:rPr lang="de-AT" dirty="0">
                <a:hlinkClick r:id="rId3"/>
              </a:rPr>
              <a:t>https://europarl.europa.eu/portal/de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9653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id="{6DEEE736-0C92-47D8-ABEB-ED489142F9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67" y="481681"/>
            <a:ext cx="10459699" cy="5894637"/>
          </a:xfrm>
        </p:spPr>
      </p:pic>
    </p:spTree>
    <p:extLst>
      <p:ext uri="{BB962C8B-B14F-4D97-AF65-F5344CB8AC3E}">
        <p14:creationId xmlns:p14="http://schemas.microsoft.com/office/powerpoint/2010/main" val="3650243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23DD37-329C-4857-A3AA-BD34CBA69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B307452-287A-4F29-A18A-AC6BD38C89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580314"/>
            <a:ext cx="5974080" cy="6377873"/>
          </a:xfrm>
        </p:spPr>
      </p:pic>
    </p:spTree>
    <p:extLst>
      <p:ext uri="{BB962C8B-B14F-4D97-AF65-F5344CB8AC3E}">
        <p14:creationId xmlns:p14="http://schemas.microsoft.com/office/powerpoint/2010/main" val="3019210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938EF3-95EF-4C48-931C-1ECEC51C4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AT" sz="4800" b="1" dirty="0">
                <a:solidFill>
                  <a:schemeClr val="accent1">
                    <a:lumMod val="75000"/>
                  </a:schemeClr>
                </a:solidFill>
              </a:rPr>
              <a:t>Rat der EU  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CFDEE9BB-29B4-45DD-8DC8-5C7C9662F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setzt sich aus Ministern der Mitgliedsstaaten zusammen</a:t>
            </a:r>
          </a:p>
          <a:p>
            <a:r>
              <a:rPr lang="de-AT" dirty="0"/>
              <a:t>Ratspräsidentschaft wechselt halbjährlich zwischen den Mitgliedsstaaten</a:t>
            </a:r>
          </a:p>
          <a:p>
            <a:r>
              <a:rPr lang="de-AT" dirty="0"/>
              <a:t>übt gemeinsam mit  dem Parlament  die Rechtssetzung der EU aus</a:t>
            </a:r>
          </a:p>
          <a:p>
            <a:r>
              <a:rPr lang="de-AT" dirty="0">
                <a:hlinkClick r:id="rId2"/>
              </a:rPr>
              <a:t>https://www.youtube.com/watch?v=RKPE3vWGJb0&amp;feature=youtu.be</a:t>
            </a:r>
            <a:endParaRPr lang="de-AT" dirty="0"/>
          </a:p>
          <a:p>
            <a:r>
              <a:rPr lang="de-AT" dirty="0"/>
              <a:t>Infos/offizielle </a:t>
            </a:r>
            <a:r>
              <a:rPr lang="de-AT" dirty="0" err="1"/>
              <a:t>Seite:</a:t>
            </a:r>
            <a:r>
              <a:rPr lang="de-AT" dirty="0" err="1">
                <a:hlinkClick r:id="rId3"/>
              </a:rPr>
              <a:t>https</a:t>
            </a:r>
            <a:r>
              <a:rPr lang="de-AT" dirty="0">
                <a:hlinkClick r:id="rId3"/>
              </a:rPr>
              <a:t>://www.consilium.europa.eu/de/council-eu/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79700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053139-6569-424B-A2E3-6442446F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476AA58C-80BA-4525-B033-1093EE9190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823" y="985520"/>
            <a:ext cx="7726353" cy="5160963"/>
          </a:xfrm>
        </p:spPr>
      </p:pic>
    </p:spTree>
    <p:extLst>
      <p:ext uri="{BB962C8B-B14F-4D97-AF65-F5344CB8AC3E}">
        <p14:creationId xmlns:p14="http://schemas.microsoft.com/office/powerpoint/2010/main" val="2540418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D96FA6-9FEE-455C-AC4B-041BFDE86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AT" sz="4800" b="1" dirty="0">
                <a:solidFill>
                  <a:schemeClr val="accent1">
                    <a:lumMod val="75000"/>
                  </a:schemeClr>
                </a:solidFill>
              </a:rPr>
              <a:t>Europäischer Rat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B32387-EE62-48B7-BD0B-8A0949ABB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setzt sich aus Staats und Regierungschefs der Mitgliedsstaaten zusammen </a:t>
            </a:r>
          </a:p>
          <a:p>
            <a:r>
              <a:rPr lang="de-AT" dirty="0"/>
              <a:t>nicht an der Rechtssetzung beteiligt </a:t>
            </a:r>
          </a:p>
          <a:p>
            <a:r>
              <a:rPr lang="de-AT" dirty="0"/>
              <a:t>Bestimmung der allgemeinen politischen Zielvorstellungen und Prioritäten der EU</a:t>
            </a:r>
          </a:p>
          <a:p>
            <a:r>
              <a:rPr lang="de-AT" dirty="0"/>
              <a:t>trifft mindestens 2x im Halbjahr zusammen </a:t>
            </a:r>
          </a:p>
          <a:p>
            <a:r>
              <a:rPr lang="de-AT" dirty="0"/>
              <a:t>Infos/offizielle Seite: </a:t>
            </a:r>
            <a:r>
              <a:rPr lang="de-AT" dirty="0">
                <a:hlinkClick r:id="rId2"/>
              </a:rPr>
              <a:t>https://www.consilium.europa.eu/de/european-council/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49532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88F743-BE24-4977-9F47-A1E983794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72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Gisha" panose="020B0502040204020203" pitchFamily="34" charset="-79"/>
              </a:rPr>
              <a:t>Europäischer Gerichtshof</a:t>
            </a:r>
          </a:p>
        </p:txBody>
      </p:sp>
      <p:pic>
        <p:nvPicPr>
          <p:cNvPr id="5" name="Inhaltsplatzhalter 4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3B74794B-FBF8-49A1-A990-33FE85DBF0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871" y="1825625"/>
            <a:ext cx="4090257" cy="4351338"/>
          </a:xfrm>
        </p:spPr>
      </p:pic>
    </p:spTree>
    <p:extLst>
      <p:ext uri="{BB962C8B-B14F-4D97-AF65-F5344CB8AC3E}">
        <p14:creationId xmlns:p14="http://schemas.microsoft.com/office/powerpoint/2010/main" val="373338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D8D1F8-7F51-4C76-825A-D4E62E0BA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AT" sz="4800" b="1" dirty="0">
                <a:solidFill>
                  <a:schemeClr val="accent1">
                    <a:lumMod val="75000"/>
                  </a:schemeClr>
                </a:solidFill>
              </a:rPr>
              <a:t>Gerichtshof</a:t>
            </a:r>
            <a:r>
              <a:rPr lang="de-AT" dirty="0"/>
              <a:t>	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BC4927-5923-47A4-A59A-79FE418BC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AT" dirty="0"/>
              <a:t>ein Richter / Mitgliedsstaat</a:t>
            </a:r>
          </a:p>
          <a:p>
            <a:r>
              <a:rPr lang="de-AT" dirty="0"/>
              <a:t>müssen im MS die für die höchsten richterlichen Ämter erforderlichen Voraussetzungen erfüllen</a:t>
            </a:r>
          </a:p>
          <a:p>
            <a:r>
              <a:rPr lang="de-AT" dirty="0"/>
              <a:t>von den Regierungen der MS im gegenseitigen Einvernehmen auf 6 Jahre ernannt</a:t>
            </a:r>
          </a:p>
          <a:p>
            <a:r>
              <a:rPr lang="de-AT" dirty="0"/>
              <a:t>große Kammer (15 Richter): wenn vom MS oder beteiligten Organ beantragt; besonders schweres Verfahren / besonders wichtige Rechtssache</a:t>
            </a:r>
          </a:p>
          <a:p>
            <a:r>
              <a:rPr lang="de-AT" dirty="0"/>
              <a:t>Plenum: </a:t>
            </a:r>
            <a:r>
              <a:rPr lang="de-AT" dirty="0" err="1"/>
              <a:t>zB</a:t>
            </a:r>
            <a:r>
              <a:rPr lang="de-AT" dirty="0"/>
              <a:t> bei Amtsenthebung von Mitgliedern der KOM</a:t>
            </a:r>
          </a:p>
          <a:p>
            <a:r>
              <a:rPr lang="de-AT" dirty="0"/>
              <a:t>kleinen Kammern von 3 oder 5 Richtern</a:t>
            </a:r>
          </a:p>
          <a:p>
            <a:r>
              <a:rPr lang="de-AT" dirty="0"/>
              <a:t>11 Generalanwälte</a:t>
            </a:r>
          </a:p>
        </p:txBody>
      </p:sp>
    </p:spTree>
    <p:extLst>
      <p:ext uri="{BB962C8B-B14F-4D97-AF65-F5344CB8AC3E}">
        <p14:creationId xmlns:p14="http://schemas.microsoft.com/office/powerpoint/2010/main" val="3165412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5FE3D5-7085-4C1B-BE6C-2D0D100AB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AT" sz="4800" b="1" dirty="0">
                <a:solidFill>
                  <a:schemeClr val="accent1">
                    <a:lumMod val="75000"/>
                  </a:schemeClr>
                </a:solidFill>
              </a:rPr>
              <a:t>Gerichtshof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842E07-73F4-4F97-A452-6D87B8F23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Klage wegen Vertragsverletzung</a:t>
            </a:r>
          </a:p>
          <a:p>
            <a:pPr lvl="1"/>
            <a:r>
              <a:rPr lang="de-AT" dirty="0"/>
              <a:t>geg. MS</a:t>
            </a:r>
          </a:p>
          <a:p>
            <a:r>
              <a:rPr lang="de-AT" dirty="0"/>
              <a:t>Vorabentscheidungsverfahren</a:t>
            </a:r>
          </a:p>
          <a:p>
            <a:r>
              <a:rPr lang="de-AT" dirty="0"/>
              <a:t>Nichtigkeitsklage</a:t>
            </a:r>
          </a:p>
          <a:p>
            <a:pPr lvl="1"/>
            <a:r>
              <a:rPr lang="de-AT" dirty="0"/>
              <a:t>geg. eine Handlung eines Organs, Einrichtung oder sonstige Stelle der Union </a:t>
            </a:r>
          </a:p>
          <a:p>
            <a:r>
              <a:rPr lang="de-AT" dirty="0"/>
              <a:t>Klagen eines MS gegen Parlament oder Rat</a:t>
            </a:r>
          </a:p>
          <a:p>
            <a:r>
              <a:rPr lang="de-AT" dirty="0"/>
              <a:t>Untätigkeitsklage</a:t>
            </a:r>
          </a:p>
          <a:p>
            <a:r>
              <a:rPr lang="de-AT" dirty="0"/>
              <a:t>Infos/offizielle </a:t>
            </a:r>
            <a:r>
              <a:rPr lang="de-AT" dirty="0" err="1"/>
              <a:t>Seite:</a:t>
            </a:r>
            <a:r>
              <a:rPr lang="de-AT" dirty="0" err="1">
                <a:hlinkClick r:id="rId2"/>
              </a:rPr>
              <a:t>https</a:t>
            </a:r>
            <a:r>
              <a:rPr lang="de-AT" dirty="0">
                <a:hlinkClick r:id="rId2"/>
              </a:rPr>
              <a:t>://curia.europa.eu/</a:t>
            </a:r>
            <a:r>
              <a:rPr lang="de-AT" dirty="0" err="1">
                <a:hlinkClick r:id="rId2"/>
              </a:rPr>
              <a:t>jcms</a:t>
            </a:r>
            <a:r>
              <a:rPr lang="de-AT" dirty="0">
                <a:hlinkClick r:id="rId2"/>
              </a:rPr>
              <a:t>/</a:t>
            </a:r>
            <a:r>
              <a:rPr lang="de-AT" dirty="0" err="1">
                <a:hlinkClick r:id="rId2"/>
              </a:rPr>
              <a:t>jcms</a:t>
            </a:r>
            <a:r>
              <a:rPr lang="de-AT" dirty="0">
                <a:hlinkClick r:id="rId2"/>
              </a:rPr>
              <a:t>/j_6/de/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02103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2016F6-EEF8-4B1C-8307-364E86ACC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AT" sz="4800" b="1" dirty="0">
                <a:solidFill>
                  <a:schemeClr val="accent1">
                    <a:lumMod val="75000"/>
                  </a:schemeClr>
                </a:solidFill>
              </a:rPr>
              <a:t>Gericht</a:t>
            </a:r>
            <a:r>
              <a:rPr lang="de-AT" dirty="0"/>
              <a:t>	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5BFFD0-9C73-474D-829F-77772F87B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AT" dirty="0"/>
              <a:t>seit 2019 2 Richter / MS</a:t>
            </a:r>
          </a:p>
          <a:p>
            <a:r>
              <a:rPr lang="de-AT" dirty="0"/>
              <a:t>Kammern von 3 oder 5 Richtern</a:t>
            </a:r>
          </a:p>
          <a:p>
            <a:r>
              <a:rPr lang="de-AT" dirty="0"/>
              <a:t>Klagen natürlicher / juristischer Personen geg. Handlung von Organen, Einrichtungen oder sonstige Stellen der EU</a:t>
            </a:r>
          </a:p>
          <a:p>
            <a:r>
              <a:rPr lang="de-AT" dirty="0"/>
              <a:t>MS geg. Kommission</a:t>
            </a:r>
          </a:p>
          <a:p>
            <a:r>
              <a:rPr lang="de-AT" dirty="0"/>
              <a:t>MS geg. Rat wegen Maßnahmen im Bereich Beihilfen, handelspolitische Schutzmaßnahmen</a:t>
            </a:r>
          </a:p>
          <a:p>
            <a:r>
              <a:rPr lang="de-AT" dirty="0"/>
              <a:t>Schadenersatz von </a:t>
            </a:r>
            <a:r>
              <a:rPr lang="de-AT" dirty="0" err="1"/>
              <a:t>Organgen</a:t>
            </a:r>
            <a:endParaRPr lang="de-AT" dirty="0"/>
          </a:p>
          <a:p>
            <a:r>
              <a:rPr lang="de-AT" dirty="0"/>
              <a:t>Klagen im Bereich geistiges Eigentum</a:t>
            </a:r>
          </a:p>
          <a:p>
            <a:r>
              <a:rPr lang="de-AT" dirty="0"/>
              <a:t>Rechtsstreitigkeiten zwischen Organen der EU und ihrem Personal (Arbeitsbeziehung und Sozialversicherung)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57996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B52B2122-C543-4A84-BC15-DCF9F7D5FD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744" y="1825625"/>
            <a:ext cx="6658512" cy="4351338"/>
          </a:xfr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09A0A28F-96C2-4346-B69C-7DF1BCCF1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95892" cy="1325563"/>
          </a:xfrm>
        </p:spPr>
        <p:txBody>
          <a:bodyPr>
            <a:noAutofit/>
          </a:bodyPr>
          <a:lstStyle/>
          <a:p>
            <a:r>
              <a:rPr lang="de-AT" sz="48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Gisha" panose="020B0502040204020203" pitchFamily="34" charset="-79"/>
              </a:rPr>
              <a:t>Europäischer Auswärtiger Dienst (EAD)</a:t>
            </a:r>
          </a:p>
        </p:txBody>
      </p:sp>
    </p:spTree>
    <p:extLst>
      <p:ext uri="{BB962C8B-B14F-4D97-AF65-F5344CB8AC3E}">
        <p14:creationId xmlns:p14="http://schemas.microsoft.com/office/powerpoint/2010/main" val="2159531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BA6D25-1806-4EE3-91D8-DD8A33F72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7" name="Inhaltsplatzhalter 6" descr="Ein Bild, das Baum enthält.&#10;&#10;Automatisch generierte Beschreibung">
            <a:extLst>
              <a:ext uri="{FF2B5EF4-FFF2-40B4-BE49-F238E27FC236}">
                <a16:creationId xmlns:a16="http://schemas.microsoft.com/office/drawing/2014/main" id="{7C04ECCA-58D0-417A-BB68-18E790872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26" y="787400"/>
            <a:ext cx="10277348" cy="5283200"/>
          </a:xfrm>
        </p:spPr>
      </p:pic>
    </p:spTree>
    <p:extLst>
      <p:ext uri="{BB962C8B-B14F-4D97-AF65-F5344CB8AC3E}">
        <p14:creationId xmlns:p14="http://schemas.microsoft.com/office/powerpoint/2010/main" val="3715183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AC6476-D7AA-41FE-8DCD-881493DA7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50277"/>
            <a:ext cx="10515600" cy="5426686"/>
          </a:xfrm>
        </p:spPr>
        <p:txBody>
          <a:bodyPr>
            <a:normAutofit fontScale="85000" lnSpcReduction="20000"/>
          </a:bodyPr>
          <a:lstStyle/>
          <a:p>
            <a:r>
              <a:rPr lang="de-AT" dirty="0"/>
              <a:t>Hoher Vertreter der Europäischen Union für die Außen- und Sicherheitspolitik: Josep Borrell</a:t>
            </a:r>
          </a:p>
          <a:p>
            <a:pPr lvl="0"/>
            <a:r>
              <a:rPr lang="de-AT" dirty="0"/>
              <a:t>pflegt die Beziehungen zur übrigen Welt</a:t>
            </a:r>
          </a:p>
          <a:p>
            <a:pPr lvl="0"/>
            <a:r>
              <a:rPr lang="de-AT" dirty="0"/>
              <a:t>setzt Außen- und Sicherheitspolitik der EU um</a:t>
            </a:r>
          </a:p>
          <a:p>
            <a:pPr lvl="0"/>
            <a:r>
              <a:rPr lang="de-AT" dirty="0"/>
              <a:t>gegründet 2011, Sitz Brüssel</a:t>
            </a:r>
          </a:p>
          <a:p>
            <a:pPr lvl="0"/>
            <a:r>
              <a:rPr lang="de-AT" dirty="0"/>
              <a:t>Friedensbildung durch politische, wirtschaftliche und praktische Unterstützung</a:t>
            </a:r>
          </a:p>
          <a:p>
            <a:pPr lvl="0"/>
            <a:r>
              <a:rPr lang="de-AT" dirty="0"/>
              <a:t>Entwicklungshilfe, humanitäre Hilfe</a:t>
            </a:r>
          </a:p>
          <a:p>
            <a:pPr lvl="0"/>
            <a:r>
              <a:rPr lang="de-AT" dirty="0"/>
              <a:t>Klimaschutz und Schutz der Menschenrechte</a:t>
            </a:r>
          </a:p>
          <a:p>
            <a:r>
              <a:rPr lang="de-AT" dirty="0"/>
              <a:t>in Brüssel: Experten vom Rat der EU, der Kommission und von den diplomatischen Diensten der EU-Länder</a:t>
            </a:r>
          </a:p>
          <a:p>
            <a:r>
              <a:rPr lang="de-AT" dirty="0"/>
              <a:t>weltweit: ein Netz von „EU-Botschaften“</a:t>
            </a:r>
          </a:p>
          <a:p>
            <a:r>
              <a:rPr lang="de-AT" u="sng" dirty="0">
                <a:hlinkClick r:id="rId2"/>
              </a:rPr>
              <a:t>https://youtu.be/ih1cS6CAbwY</a:t>
            </a:r>
            <a:endParaRPr lang="de-AT" u="sng" dirty="0"/>
          </a:p>
          <a:p>
            <a:r>
              <a:rPr lang="de-AT" dirty="0"/>
              <a:t>Infos/offizielle Seite: </a:t>
            </a:r>
            <a:r>
              <a:rPr lang="de-AT" dirty="0">
                <a:hlinkClick r:id="rId3"/>
              </a:rPr>
              <a:t>https://eeas.europa.eu/headquarters/headquarters-homepage/area/geo_de</a:t>
            </a:r>
            <a:endParaRPr lang="de-AT" dirty="0"/>
          </a:p>
          <a:p>
            <a:pPr marL="0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40098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562</Words>
  <Application>Microsoft Office PowerPoint</Application>
  <PresentationFormat>Breitbild</PresentationFormat>
  <Paragraphs>70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Die Kommission</vt:lpstr>
      <vt:lpstr>PowerPoint-Präsentation</vt:lpstr>
      <vt:lpstr>PowerPoint-Präsentation</vt:lpstr>
      <vt:lpstr>Europäisches Parlament </vt:lpstr>
      <vt:lpstr>PowerPoint-Präsentation</vt:lpstr>
      <vt:lpstr>PowerPoint-Präsentation</vt:lpstr>
      <vt:lpstr>Rat der EU  </vt:lpstr>
      <vt:lpstr>PowerPoint-Präsentation</vt:lpstr>
      <vt:lpstr>Europäischer Rat</vt:lpstr>
      <vt:lpstr>Europäischer Gerichtshof</vt:lpstr>
      <vt:lpstr>Gerichtshof </vt:lpstr>
      <vt:lpstr>Gerichtshof</vt:lpstr>
      <vt:lpstr>Gericht </vt:lpstr>
      <vt:lpstr>Europäischer Auswärtiger Dienst (EAD)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Raphael Schöps</dc:creator>
  <cp:lastModifiedBy>Raphael Schöps</cp:lastModifiedBy>
  <cp:revision>9</cp:revision>
  <dcterms:created xsi:type="dcterms:W3CDTF">2019-11-12T13:09:00Z</dcterms:created>
  <dcterms:modified xsi:type="dcterms:W3CDTF">2019-11-12T15:26:38Z</dcterms:modified>
</cp:coreProperties>
</file>